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7" r:id="rId2"/>
    <p:sldId id="258" r:id="rId3"/>
    <p:sldId id="268" r:id="rId4"/>
    <p:sldId id="269" r:id="rId5"/>
    <p:sldId id="270" r:id="rId6"/>
    <p:sldId id="262" r:id="rId7"/>
    <p:sldId id="263" r:id="rId8"/>
    <p:sldId id="264" r:id="rId9"/>
    <p:sldId id="266" r:id="rId10"/>
    <p:sldId id="298" r:id="rId11"/>
    <p:sldId id="297"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305" r:id="rId38"/>
    <p:sldId id="301" r:id="rId39"/>
    <p:sldId id="302" r:id="rId40"/>
    <p:sldId id="321" r:id="rId41"/>
    <p:sldId id="322" r:id="rId42"/>
    <p:sldId id="323" r:id="rId43"/>
    <p:sldId id="324" r:id="rId44"/>
    <p:sldId id="325" r:id="rId45"/>
    <p:sldId id="334" r:id="rId46"/>
    <p:sldId id="340" r:id="rId47"/>
    <p:sldId id="341" r:id="rId48"/>
    <p:sldId id="326" r:id="rId49"/>
    <p:sldId id="327" r:id="rId50"/>
    <p:sldId id="328" r:id="rId51"/>
    <p:sldId id="329" r:id="rId52"/>
    <p:sldId id="330" r:id="rId53"/>
    <p:sldId id="335" r:id="rId54"/>
    <p:sldId id="337" r:id="rId55"/>
    <p:sldId id="336" r:id="rId56"/>
    <p:sldId id="338" r:id="rId57"/>
    <p:sldId id="339" r:id="rId58"/>
    <p:sldId id="331" r:id="rId59"/>
    <p:sldId id="332" r:id="rId60"/>
    <p:sldId id="342" r:id="rId61"/>
    <p:sldId id="343" r:id="rId62"/>
    <p:sldId id="344" r:id="rId63"/>
    <p:sldId id="345" r:id="rId64"/>
    <p:sldId id="346" r:id="rId65"/>
    <p:sldId id="347" r:id="rId66"/>
    <p:sldId id="348" r:id="rId67"/>
    <p:sldId id="349" r:id="rId68"/>
    <p:sldId id="350" r:id="rId69"/>
    <p:sldId id="351" r:id="rId70"/>
    <p:sldId id="333" r:id="rId71"/>
    <p:sldId id="314" r:id="rId72"/>
    <p:sldId id="317" r:id="rId73"/>
    <p:sldId id="318" r:id="rId74"/>
    <p:sldId id="319" r:id="rId75"/>
    <p:sldId id="320" r:id="rId76"/>
    <p:sldId id="299" r:id="rId77"/>
    <p:sldId id="265" r:id="rId78"/>
    <p:sldId id="29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08393-BF96-41E3-8C78-0F6BAE096405}">
          <p14:sldIdLst>
            <p14:sldId id="257"/>
            <p14:sldId id="258"/>
            <p14:sldId id="268"/>
            <p14:sldId id="269"/>
            <p14:sldId id="270"/>
            <p14:sldId id="262"/>
            <p14:sldId id="263"/>
            <p14:sldId id="264"/>
            <p14:sldId id="266"/>
            <p14:sldId id="298"/>
            <p14:sldId id="297"/>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305"/>
            <p14:sldId id="301"/>
            <p14:sldId id="302"/>
            <p14:sldId id="321"/>
            <p14:sldId id="322"/>
            <p14:sldId id="323"/>
            <p14:sldId id="324"/>
            <p14:sldId id="325"/>
            <p14:sldId id="334"/>
            <p14:sldId id="340"/>
            <p14:sldId id="341"/>
            <p14:sldId id="326"/>
            <p14:sldId id="327"/>
            <p14:sldId id="328"/>
            <p14:sldId id="329"/>
            <p14:sldId id="330"/>
            <p14:sldId id="335"/>
            <p14:sldId id="337"/>
            <p14:sldId id="336"/>
            <p14:sldId id="338"/>
            <p14:sldId id="339"/>
            <p14:sldId id="331"/>
            <p14:sldId id="332"/>
            <p14:sldId id="342"/>
            <p14:sldId id="343"/>
            <p14:sldId id="344"/>
            <p14:sldId id="345"/>
            <p14:sldId id="346"/>
            <p14:sldId id="347"/>
            <p14:sldId id="348"/>
            <p14:sldId id="349"/>
            <p14:sldId id="350"/>
            <p14:sldId id="351"/>
            <p14:sldId id="333"/>
            <p14:sldId id="314"/>
            <p14:sldId id="317"/>
            <p14:sldId id="318"/>
            <p14:sldId id="319"/>
            <p14:sldId id="320"/>
            <p14:sldId id="299"/>
            <p14:sldId id="265"/>
            <p14:sldId id="2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D32"/>
    <a:srgbClr val="040404"/>
    <a:srgbClr val="F2F2F2"/>
    <a:srgbClr val="2D3E50"/>
    <a:srgbClr val="FFFF9F"/>
    <a:srgbClr val="FFFF66"/>
    <a:srgbClr val="335A7D"/>
    <a:srgbClr val="2279BE"/>
    <a:srgbClr val="123E62"/>
    <a:srgbClr val="FFFF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03" autoAdjust="0"/>
    <p:restoredTop sz="94660"/>
  </p:normalViewPr>
  <p:slideViewPr>
    <p:cSldViewPr snapToGrid="0">
      <p:cViewPr varScale="1">
        <p:scale>
          <a:sx n="74" d="100"/>
          <a:sy n="74" d="100"/>
        </p:scale>
        <p:origin x="72" y="5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7:01:06.861"/>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16 3931,'-8'-472,"1"77,6 292,2-186,3 205,22-119,-23 183,-2 13,0 1,0-1,1 0,0 1,4-11,-6 17,1-1,-1 0,0 1,1-1,-1 1,0-1,1 1,-1-1,0 1,1-1,-1 1,1 0,-1-1,1 1,-1 0,1-1,-1 1,1 0,0-1,0 1,-1 0,1 0,-1 0,1 0,-1 0,1 1,-1-1,1 0,-1 0,0 0,1 1,-1-1,1 0,-1 0,0 1,1-1,-1 0,0 1,1 0,2 2,-1 1,0-1,0 1,3 6,18 50,29 123,33 313,-37 6,-40-401,4 142,-13-237,1-7,0-14,-1-135,1-10,-2-65,-2-64,-5-1863,12 1955,2 28,23-236,-23 339,-4 60,3-80,-4 81,2 8,1 12,13 62,70 442,-47-264,188 1344,-166-1191,8 72,-52-257,-7-73,-5-55,-7-751,3 352,7-250,26 1,-26 463,18-145,-14 150,-12 84,0 0,0 0,0 0,0 0,1 0,-1 0,1 0,-1 0,0 0,1 1,-1-1,2-1,-2 2,0 0,0 0,0 0,0 0,0 0,0 0,1-1,-1 1,0 0,0 0,0 0,0 0,0 0,1 0,-1 0,0 0,0 0,0 0,0 0,1 0,-1 0,0 0,0 0,0 0,0 0,0 0,1 1,-1-1,5 7,-1 2,0 0,-2 0,5 17,-6-19,44 251,-29-155,84 708,-23 246,-70-950,5 157,-4-101,-2-22,-2-372,10 0,-12 204,117-1317,-80 944,-27-4,-14 233,2 161,2 0,-1 0,6-19,0-2,26-230,-16 0,-11-78,-5 330,-1 9,0 0,0 0,0 0,0 0,0 0,0 0,0-1,0 1,0 0,0 0,0 0,0 0,0 0,0 0,0 0,0 0,1 0,-1 0,0 0,0 0,0 0,0 0,0 0,0 0,0 0,0 0,0 0,0 0,0 0,0 0,0 0,0 0,0 0,0 0,0 0,1 0,-1 0,0 0,0 0,0 0,0 0,0 0,0 0,0 0,0 1,0-1,0 0,0 0,0 0,0 0,0 0,0 0,0 0,0 0,0 0,0 0,0 0,0 0,0 0,0 0,0 0,1 2,0 0,0 1,0-1,-1 0,1 3,62 358,-18-105,46 290,-57-351,19 133,-20-143,-29-158,-1 0,-2 0,-2 36,0-10,1 144,2-223,2 3,52-583,-41 420,-9 113,24-295,-12 1,-19 173,1 148,1 39,0 8,4 12,-3-11,169 611,-149-532,121 526,-101-424,7 80,-9 106,-35-326,7 111,-12-109,-1-37,1-33,9-425,34-343,-9 551,-32 235,-1 10,-1 3,11 78,0-2,8 37,5 36,4 34,125 713,-92-555,-36-210,-3-23,11 69,-27-137,-8-74,1-33,1 21,0-776,17 328,34 1,-15 250,-31 202,-1-1,-1-52,-3 86,0 1,0-1,0 0,0 0,0 0,0 0,0 0,0 0,0 0,0 0,0 0,0 0,0 0,0 0,0 0,0 0,0 0,0 0,0 0,0 0,0 0,0 0,0 0,0 0,0 0,0 0,0 0,0 0,0 0,0 0,0 0,0 0,0 0,0 0,0 0,0 0,1 0,-1 0,0 0,0 0,0 0,0 0,0 0,0 0,0 0,0 0,3 6,3 11,37 147,45 137,-56-195,-26-86,48 172,-42-137,7 24,-16-67,0 1,-2-1,1 1,-2 23,2 6,-1-31,6 20,-2-14,2 4,-7-21,0 0,0 1,0-1,0 0,0 0,0 0,0 0,0 0,0 1,0-1,0 0,0 0,1 0,-1 0,0 0,0 0,0 1,0-1,0 0,0 0,1 0,-1 0,0 0,0 0,0 0,0 0,0 0,1 0,-1 0,0 0,0 0,0 0,1 0,3-4,1-11,7-71,-7 42,114-650,-89 571,0-4,-26 95,-3 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8:36:44.785"/>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26 6343,'-12'-761,"0"124,10 470,4-299,5 330,36-191,-38 295,-4 21,1 0,0 0,1 1,0-1,7-16,-9 26,-1 0,1 0,-1 0,1 0,-1 1,1-1,-1 0,1 0,0 1,-1-1,1 0,0 1,0-1,0 0,0 1,-1-1,1 1,0-1,2 1,-2 0,-1 0,1 0,0 0,0 0,-1 0,1 0,0 0,0 1,-1-1,1 0,0 1,-1-1,1 1,0-1,-1 0,1 1,-1-1,1 1,0 1,4 3,-2 1,1 0,-1 0,5 10,30 80,49 201,54 503,-61 9,-66-645,5 227,-20-381,1-11,0-23,-1-218,0-16,-3-106,-1-103,-10-3005,19 3154,5 46,36-382,-36 547,-8 98,6-130,-6 131,1 14,4 17,20 102,117 712,-77-425,311 2168,-276-1923,14 118,-87-414,-12-120,-8-87,-10-1213,3 569,12-405,45 3,-45 747,30-234,-24 241,-19 136,0 1,1-1,-1 1,0-1,1 1,-1-1,1 1,0 0,0-1,-1 1,1 0,1-2,-2 3,1 0,-1 0,0-1,0 1,0 0,1 0,-1 0,0 0,0 0,1 0,-1 0,0 0,0-1,1 1,-1 0,0 0,0 0,1 0,-1 0,0 0,0 0,1 1,-1-1,0 0,0 0,1 0,-1 0,1 0,8 12,-3 2,-1 1,0 0,6 27,-9-31,73 406,-49-251,141 1143,-40 396,-116-1533,11 255,-10-164,-1-35,-5-601,17-1,-20 332,196-2128,-134 1525,-45-7,-24 375,5 261,0 0,2 0,8-30,1-5,43-369,-27-1,-18-127,-8 533,-2 15,0 0,0 0,0 0,0 0,0 0,0 0,0 0,0 0,0 0,0 0,0-1,0 1,0 0,1 0,-1 0,0 0,0 0,0 0,0 0,0 0,0 0,0 0,0 0,0 0,0 0,1 0,-1 0,0 0,0 0,0 0,0 0,0 0,0 0,0 0,0 0,0 0,0 0,1 0,-1 0,0 1,0-1,0 0,0 0,0 0,0 0,0 0,0 0,0 0,0 0,0 0,0 0,0 0,0 0,0 0,0 1,0-1,0 0,1 0,-1 0,0 0,0 0,1 3,1 1,-1-1,0 1,0-1,1 6,102 577,-30-170,79 468,-97-566,32 214,-33-230,-49-255,-1 0,-3 0,-4 57,0-15,2 233,5-362,0 6,88-940,-67 676,-16 185,40-478,-21 1,-29 281,-1 238,2 64,2 11,5 19,-5-15,281 983,-248-856,203 848,-169-684,10 127,-13 174,-59-528,13 180,-22-176,1-60,-1-54,15-685,58-553,-15 890,-54 377,-2 18,0 3,17 126,1-1,12 58,9 57,7 56,207 1152,-152-897,-61-338,-5-39,19 114,-45-223,-14-119,3-53,1 33,0-1252,29 531,56-1,-25 405,-52 326,-2-1,-2-85,-4 139,0 0,0 0,0 0,0 0,0 0,0 0,0 1,0-1,0 0,0 0,1 0,-1 0,0 0,0 0,0 0,0 0,0 0,0 0,0 0,0 0,0 0,0 0,0 0,0 0,0 0,0 0,0 0,0 0,0 0,0 0,0 0,1 0,-1 0,0 0,0 0,0 0,0 0,0 0,0 0,0 0,0 0,0 0,0 0,0 0,0 0,0 0,5 10,6 17,60 238,76 221,-95-316,-41-137,79 276,-70-220,11 39,-26-108,-1 0,-1 0,-1 0,-1 38,2 11,-1-52,10 34,-5-24,5 7,-12-34,0 0,0 1,0-1,0 0,0 0,0 1,0-1,0 0,1 0,-1 0,0 1,0-1,0 0,0 0,1 0,-1 1,0-1,0 0,0 0,1 0,-1 0,0 0,0 0,1 0,-1 1,0-1,0 0,1 0,-1 0,0 0,0 0,1 0,-1 0,7-8,1-15,13-117,-12 71,188-1052,-147 922,0-6,-43 154,-7 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F1ACB-3A54-4C60-B610-BAEB1CECA8AE}" type="datetimeFigureOut">
              <a:rPr lang="en-GB" smtClean="0"/>
              <a:pPr/>
              <a:t>25/09/2020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F5C89-F8E5-40A3-AD36-649611E68BC1}" type="slidenum">
              <a:rPr lang="en-GB" smtClean="0"/>
              <a:pPr/>
              <a:t>‹#›</a:t>
            </a:fld>
            <a:endParaRPr lang="en-GB"/>
          </a:p>
        </p:txBody>
      </p:sp>
    </p:spTree>
    <p:extLst>
      <p:ext uri="{BB962C8B-B14F-4D97-AF65-F5344CB8AC3E}">
        <p14:creationId xmlns:p14="http://schemas.microsoft.com/office/powerpoint/2010/main" val="229719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86C8-6D2B-4FFC-983D-93E2E543A041}"/>
              </a:ext>
            </a:extLst>
          </p:cNvPr>
          <p:cNvSpPr>
            <a:spLocks noGrp="1"/>
          </p:cNvSpPr>
          <p:nvPr>
            <p:ph type="ctrTitle" hasCustomPrompt="1"/>
          </p:nvPr>
        </p:nvSpPr>
        <p:spPr>
          <a:xfrm>
            <a:off x="0" y="248993"/>
            <a:ext cx="12192000" cy="1479758"/>
          </a:xfrm>
          <a:noFill/>
        </p:spPr>
        <p:txBody>
          <a:bodyPr anchor="b"/>
          <a:lstStyle>
            <a:lvl1pPr algn="ctr">
              <a:defRPr sz="6000">
                <a:solidFill>
                  <a:srgbClr val="2279BE"/>
                </a:solidFill>
              </a:defRPr>
            </a:lvl1pPr>
          </a:lstStyle>
          <a:p>
            <a:r>
              <a:rPr lang="en-US" dirty="0"/>
              <a:t>PROJECT TITLE</a:t>
            </a:r>
            <a:endParaRPr lang="en-GB" dirty="0"/>
          </a:p>
        </p:txBody>
      </p:sp>
      <p:sp>
        <p:nvSpPr>
          <p:cNvPr id="3" name="Subtitle 2">
            <a:extLst>
              <a:ext uri="{FF2B5EF4-FFF2-40B4-BE49-F238E27FC236}">
                <a16:creationId xmlns:a16="http://schemas.microsoft.com/office/drawing/2014/main" id="{83A2531E-D092-4F25-9ACE-12035AA9E089}"/>
              </a:ext>
            </a:extLst>
          </p:cNvPr>
          <p:cNvSpPr>
            <a:spLocks noGrp="1"/>
          </p:cNvSpPr>
          <p:nvPr>
            <p:ph type="subTitle" idx="1" hasCustomPrompt="1"/>
          </p:nvPr>
        </p:nvSpPr>
        <p:spPr>
          <a:xfrm>
            <a:off x="4394200" y="3889653"/>
            <a:ext cx="7797800" cy="2968346"/>
          </a:xfrm>
          <a:solidFill>
            <a:schemeClr val="bg1"/>
          </a:solidFill>
          <a:ln>
            <a:noFill/>
          </a:ln>
        </p:spPr>
        <p:txBody>
          <a:bodyPr>
            <a:normAutofit/>
          </a:bodyPr>
          <a:lstStyle>
            <a:lvl1pPr marL="0" indent="0" algn="l">
              <a:buNone/>
              <a:defRPr sz="2400">
                <a:solidFill>
                  <a:srgbClr val="2D3E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Group Members</a:t>
            </a:r>
            <a:endParaRPr lang="en-GB" dirty="0"/>
          </a:p>
        </p:txBody>
      </p:sp>
      <p:grpSp>
        <p:nvGrpSpPr>
          <p:cNvPr id="57" name="Group 56">
            <a:extLst>
              <a:ext uri="{FF2B5EF4-FFF2-40B4-BE49-F238E27FC236}">
                <a16:creationId xmlns:a16="http://schemas.microsoft.com/office/drawing/2014/main" id="{ECAEA2C5-5599-4B77-91D9-A5B76E4D0FE1}"/>
              </a:ext>
            </a:extLst>
          </p:cNvPr>
          <p:cNvGrpSpPr/>
          <p:nvPr userDrawn="1"/>
        </p:nvGrpSpPr>
        <p:grpSpPr>
          <a:xfrm>
            <a:off x="9994570" y="4629549"/>
            <a:ext cx="2031741" cy="2050558"/>
            <a:chOff x="9994570" y="4629549"/>
            <a:chExt cx="2031741" cy="2050558"/>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FB6BE38D-F203-48F2-8780-F61A41649A4B}"/>
                    </a:ext>
                  </a:extLst>
                </p14:cNvPr>
                <p14:cNvContentPartPr/>
                <p14:nvPr userDrawn="1"/>
              </p14:nvContentPartPr>
              <p14:xfrm>
                <a:off x="9994570" y="5130070"/>
                <a:ext cx="1289037" cy="1550037"/>
              </p14:xfrm>
            </p:contentPart>
          </mc:Choice>
          <mc:Fallback xmlns="">
            <p:pic>
              <p:nvPicPr>
                <p:cNvPr id="50" name="Ink 49">
                  <a:extLst>
                    <a:ext uri="{FF2B5EF4-FFF2-40B4-BE49-F238E27FC236}">
                      <a16:creationId xmlns:p14="http://schemas.microsoft.com/office/powerpoint/2010/main" xmlns="" xmlns:a16="http://schemas.microsoft.com/office/drawing/2014/main" id="{FB6BE38D-F203-48F2-8780-F61A41649A4B}"/>
                    </a:ext>
                  </a:extLst>
                </p:cNvPr>
                <p:cNvPicPr/>
                <p:nvPr/>
              </p:nvPicPr>
              <p:blipFill>
                <a:blip r:embed="rId3" cstate="print"/>
                <a:stretch>
                  <a:fillRect/>
                </a:stretch>
              </p:blipFill>
              <p:spPr>
                <a:xfrm>
                  <a:off x="9950294" y="5085794"/>
                  <a:ext cx="1377589" cy="1638590"/>
                </a:xfrm>
                <a:prstGeom prst="rect">
                  <a:avLst/>
                </a:prstGeom>
              </p:spPr>
            </p:pic>
          </mc:Fallback>
        </mc:AlternateContent>
        <p:pic>
          <p:nvPicPr>
            <p:cNvPr id="13" name="Picture 12">
              <a:extLst>
                <a:ext uri="{FF2B5EF4-FFF2-40B4-BE49-F238E27FC236}">
                  <a16:creationId xmlns:a16="http://schemas.microsoft.com/office/drawing/2014/main" id="{D92AD159-30F5-4133-8C0D-17BFC35336C9}"/>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0392552" y="4697922"/>
              <a:ext cx="1702132" cy="1565386"/>
            </a:xfrm>
            <a:prstGeom prst="ellipse">
              <a:avLst/>
            </a:prstGeom>
            <a:ln w="63500" cap="rnd">
              <a:noFill/>
            </a:ln>
            <a:effectLst/>
          </p:spPr>
        </p:pic>
      </p:grpSp>
      <p:sp>
        <p:nvSpPr>
          <p:cNvPr id="55" name="Text Placeholder 54">
            <a:extLst>
              <a:ext uri="{FF2B5EF4-FFF2-40B4-BE49-F238E27FC236}">
                <a16:creationId xmlns:a16="http://schemas.microsoft.com/office/drawing/2014/main" id="{3BA187E1-F2E4-4C43-AA76-1814B2BF3495}"/>
              </a:ext>
            </a:extLst>
          </p:cNvPr>
          <p:cNvSpPr>
            <a:spLocks noGrp="1"/>
          </p:cNvSpPr>
          <p:nvPr userDrawn="1">
            <p:ph type="body" sz="quarter" idx="10" hasCustomPrompt="1"/>
          </p:nvPr>
        </p:nvSpPr>
        <p:spPr>
          <a:xfrm>
            <a:off x="0" y="2178825"/>
            <a:ext cx="5905500" cy="939800"/>
          </a:xfrm>
          <a:solidFill>
            <a:srgbClr val="F1412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dirty="0" smtClean="0">
                <a:solidFill>
                  <a:schemeClr val="bg1"/>
                </a:solidFill>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Project Guide:</a:t>
            </a:r>
            <a:r>
              <a:rPr lang="en-GB" dirty="0"/>
              <a:t> </a:t>
            </a:r>
            <a:endParaRPr lang="en-US" dirty="0"/>
          </a:p>
        </p:txBody>
      </p:sp>
    </p:spTree>
    <p:extLst>
      <p:ext uri="{BB962C8B-B14F-4D97-AF65-F5344CB8AC3E}">
        <p14:creationId xmlns:p14="http://schemas.microsoft.com/office/powerpoint/2010/main" val="4716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C9A18F-847B-4E5B-8FA3-1643AE6ED406}"/>
              </a:ext>
            </a:extLst>
          </p:cNvPr>
          <p:cNvGrpSpPr/>
          <p:nvPr userDrawn="1"/>
        </p:nvGrpSpPr>
        <p:grpSpPr>
          <a:xfrm>
            <a:off x="7023100" y="2108200"/>
            <a:ext cx="3377611" cy="3309097"/>
            <a:chOff x="8394370" y="2407049"/>
            <a:chExt cx="2031741" cy="2050558"/>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E77150D-2077-4C4F-8260-48F272948A87}"/>
                    </a:ext>
                  </a:extLst>
                </p14:cNvPr>
                <p14:cNvContentPartPr/>
                <p14:nvPr userDrawn="1"/>
              </p14:nvContentPartPr>
              <p14:xfrm>
                <a:off x="8394370" y="2907570"/>
                <a:ext cx="1289037" cy="1550037"/>
              </p14:xfrm>
            </p:contentPart>
          </mc:Choice>
          <mc:Fallback xmlns="">
            <p:pic>
              <p:nvPicPr>
                <p:cNvPr id="3" name="Ink 2">
                  <a:extLst>
                    <a:ext uri="{FF2B5EF4-FFF2-40B4-BE49-F238E27FC236}">
                      <a16:creationId xmlns:p14="http://schemas.microsoft.com/office/powerpoint/2010/main" xmlns="" xmlns:a16="http://schemas.microsoft.com/office/drawing/2014/main" id="{2E77150D-2077-4C4F-8260-48F272948A87}"/>
                    </a:ext>
                  </a:extLst>
                </p:cNvPr>
                <p:cNvPicPr/>
                <p:nvPr/>
              </p:nvPicPr>
              <p:blipFill>
                <a:blip r:embed="rId3" cstate="print"/>
                <a:stretch>
                  <a:fillRect/>
                </a:stretch>
              </p:blipFill>
              <p:spPr>
                <a:xfrm>
                  <a:off x="8367736" y="2880134"/>
                  <a:ext cx="1342305" cy="1604910"/>
                </a:xfrm>
                <a:prstGeom prst="rect">
                  <a:avLst/>
                </a:prstGeom>
              </p:spPr>
            </p:pic>
          </mc:Fallback>
        </mc:AlternateContent>
        <p:pic>
          <p:nvPicPr>
            <p:cNvPr id="4" name="Picture 3">
              <a:extLst>
                <a:ext uri="{FF2B5EF4-FFF2-40B4-BE49-F238E27FC236}">
                  <a16:creationId xmlns:a16="http://schemas.microsoft.com/office/drawing/2014/main" id="{04983A68-AA76-444B-B12A-CA51F0AC7FEF}"/>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8792352" y="2475422"/>
              <a:ext cx="1702132" cy="1565386"/>
            </a:xfrm>
            <a:prstGeom prst="ellipse">
              <a:avLst/>
            </a:prstGeom>
            <a:ln w="63500" cap="rnd">
              <a:noFill/>
            </a:ln>
            <a:effectLst/>
          </p:spPr>
        </p:pic>
      </p:grpSp>
      <p:sp>
        <p:nvSpPr>
          <p:cNvPr id="2" name="Title 1">
            <a:extLst>
              <a:ext uri="{FF2B5EF4-FFF2-40B4-BE49-F238E27FC236}">
                <a16:creationId xmlns:a16="http://schemas.microsoft.com/office/drawing/2014/main" id="{F38C4372-80FE-4127-A30C-12E9B363AEE9}"/>
              </a:ext>
            </a:extLst>
          </p:cNvPr>
          <p:cNvSpPr>
            <a:spLocks noGrp="1"/>
          </p:cNvSpPr>
          <p:nvPr>
            <p:ph type="title" hasCustomPrompt="1"/>
          </p:nvPr>
        </p:nvSpPr>
        <p:spPr>
          <a:xfrm>
            <a:off x="1144249" y="3034506"/>
            <a:ext cx="6642100" cy="788988"/>
          </a:xfrm>
        </p:spPr>
        <p:txBody>
          <a:bodyPr/>
          <a:lstStyle>
            <a:lvl1pPr algn="ctr">
              <a:defRPr/>
            </a:lvl1pPr>
          </a:lstStyle>
          <a:p>
            <a:r>
              <a:rPr lang="en-US" dirty="0"/>
              <a:t>SAY THANKS!</a:t>
            </a:r>
            <a:endParaRPr lang="en-GB" dirty="0"/>
          </a:p>
        </p:txBody>
      </p:sp>
    </p:spTree>
    <p:extLst>
      <p:ext uri="{BB962C8B-B14F-4D97-AF65-F5344CB8AC3E}">
        <p14:creationId xmlns:p14="http://schemas.microsoft.com/office/powerpoint/2010/main" val="38102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4283-054B-48F0-B3CC-117E3B827D88}"/>
              </a:ext>
            </a:extLst>
          </p:cNvPr>
          <p:cNvSpPr>
            <a:spLocks noGrp="1"/>
          </p:cNvSpPr>
          <p:nvPr>
            <p:ph type="title" hasCustomPrompt="1"/>
          </p:nvPr>
        </p:nvSpPr>
        <p:spPr>
          <a:xfrm>
            <a:off x="839788" y="836908"/>
            <a:ext cx="3932237" cy="1220492"/>
          </a:xfrm>
        </p:spPr>
        <p:txBody>
          <a:bodyPr anchor="b"/>
          <a:lstStyle>
            <a:lvl1pPr>
              <a:defRPr sz="320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AD8E987-F462-47A1-A8CE-6C40B9C934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75EDBAD-34E5-449A-BA33-C1A7264D2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94541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49FE-74A0-4E5C-BD08-0E8354535E2F}"/>
              </a:ext>
            </a:extLst>
          </p:cNvPr>
          <p:cNvSpPr>
            <a:spLocks noGrp="1"/>
          </p:cNvSpPr>
          <p:nvPr>
            <p:ph type="title" hasCustomPrompt="1"/>
          </p:nvPr>
        </p:nvSpPr>
        <p:spPr>
          <a:xfrm>
            <a:off x="839788" y="666426"/>
            <a:ext cx="3932237" cy="1390973"/>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B5C49BD-8862-4E69-BE0A-242D2BDC9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94AD79A-F6C8-46A5-A1A8-95F7DCE4E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5132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0785-A860-4149-B264-37332081F1DB}"/>
              </a:ext>
            </a:extLst>
          </p:cNvPr>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61C899BC-8D69-44F1-AB35-08D0DF6C1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812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5313C-276E-4E90-9E35-1B85A87C6F5A}"/>
              </a:ext>
            </a:extLst>
          </p:cNvPr>
          <p:cNvSpPr>
            <a:spLocks noGrp="1"/>
          </p:cNvSpPr>
          <p:nvPr>
            <p:ph type="title" orient="vert" hasCustomPrompt="1"/>
          </p:nvPr>
        </p:nvSpPr>
        <p:spPr>
          <a:xfrm>
            <a:off x="8724900" y="697423"/>
            <a:ext cx="2628900" cy="5479539"/>
          </a:xfrm>
        </p:spPr>
        <p:txBody>
          <a:bodyPr vert="eaVert"/>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0FF834D-890F-4680-8689-2BD5447ACF5A}"/>
              </a:ext>
            </a:extLst>
          </p:cNvPr>
          <p:cNvSpPr>
            <a:spLocks noGrp="1"/>
          </p:cNvSpPr>
          <p:nvPr>
            <p:ph type="body" orient="vert" idx="1"/>
          </p:nvPr>
        </p:nvSpPr>
        <p:spPr>
          <a:xfrm>
            <a:off x="838200" y="697423"/>
            <a:ext cx="7734300" cy="54795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666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78D2-CC29-42B3-BD3A-9429DC3F4EA8}"/>
              </a:ext>
            </a:extLst>
          </p:cNvPr>
          <p:cNvSpPr>
            <a:spLocks noGrp="1"/>
          </p:cNvSpPr>
          <p:nvPr>
            <p:ph type="title" hasCustomPrompt="1"/>
          </p:nvPr>
        </p:nvSpPr>
        <p:spPr>
          <a:xfrm>
            <a:off x="838200" y="914400"/>
            <a:ext cx="10515600" cy="776288"/>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654DA8E-4DCE-4631-8CD5-663BBE8C02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7356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661B-B600-4B3F-B84F-A6EA533E9CD4}"/>
              </a:ext>
            </a:extLst>
          </p:cNvPr>
          <p:cNvSpPr>
            <a:spLocks noGrp="1"/>
          </p:cNvSpPr>
          <p:nvPr>
            <p:ph type="title" hasCustomPrompt="1"/>
          </p:nvPr>
        </p:nvSpPr>
        <p:spPr>
          <a:xfrm>
            <a:off x="831850" y="1709738"/>
            <a:ext cx="10515600" cy="2852737"/>
          </a:xfrm>
        </p:spPr>
        <p:txBody>
          <a:bodyPr anchor="b"/>
          <a:lstStyle>
            <a:lvl1pPr algn="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20F399-D44C-43E2-822F-B37E84B37941}"/>
              </a:ext>
            </a:extLst>
          </p:cNvPr>
          <p:cNvSpPr>
            <a:spLocks noGrp="1"/>
          </p:cNvSpPr>
          <p:nvPr>
            <p:ph type="body" idx="1"/>
          </p:nvPr>
        </p:nvSpPr>
        <p:spPr>
          <a:xfrm>
            <a:off x="831850" y="4589463"/>
            <a:ext cx="10515600"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138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A36D-A260-446F-A3BF-CF8275A8C728}"/>
              </a:ext>
            </a:extLst>
          </p:cNvPr>
          <p:cNvSpPr>
            <a:spLocks noGrp="1"/>
          </p:cNvSpPr>
          <p:nvPr>
            <p:ph type="title" hasCustomPrompt="1"/>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FB0C39BB-EE0C-49AA-888E-DFE190F346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103877-8D68-4F8F-B625-A507051F8B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991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5157787" cy="490537"/>
          </a:xfrm>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5157787" cy="392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6172200" y="1681163"/>
            <a:ext cx="5183188" cy="490537"/>
          </a:xfrm>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6172200" y="2263775"/>
            <a:ext cx="5183188" cy="3925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3406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ple Heading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42656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4265611"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5235573" y="1681163"/>
            <a:ext cx="6119815"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5235573" y="2263775"/>
            <a:ext cx="6119815" cy="1606550"/>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4">
            <a:extLst>
              <a:ext uri="{FF2B5EF4-FFF2-40B4-BE49-F238E27FC236}">
                <a16:creationId xmlns:a16="http://schemas.microsoft.com/office/drawing/2014/main" id="{583783CA-A095-47AC-9BCB-18BE998DA537}"/>
              </a:ext>
            </a:extLst>
          </p:cNvPr>
          <p:cNvSpPr>
            <a:spLocks noGrp="1"/>
          </p:cNvSpPr>
          <p:nvPr>
            <p:ph type="body" sz="quarter" idx="10" hasCustomPrompt="1"/>
          </p:nvPr>
        </p:nvSpPr>
        <p:spPr>
          <a:xfrm>
            <a:off x="5257800" y="3962400"/>
            <a:ext cx="6119815" cy="366712"/>
          </a:xfrm>
          <a:solidFill>
            <a:schemeClr val="accent3">
              <a:lumMod val="40000"/>
              <a:lumOff val="60000"/>
            </a:schemeClr>
          </a:solidFill>
        </p:spPr>
        <p:txBody>
          <a:bodyPr vert="horz" lIns="91440" tIns="45720" rIns="91440" bIns="45720" rtlCol="0" anchor="b">
            <a:normAutofit/>
          </a:bodyPr>
          <a:lstStyle>
            <a:lvl1pPr>
              <a:defRPr lang="en-US" sz="2000" b="1" kern="1200" dirty="0" smtClean="0">
                <a:solidFill>
                  <a:srgbClr val="335A7D"/>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SUB-HEADING FOR HEADING 2</a:t>
            </a:r>
          </a:p>
        </p:txBody>
      </p:sp>
      <p:sp>
        <p:nvSpPr>
          <p:cNvPr id="8" name="Content Placeholder 5">
            <a:extLst>
              <a:ext uri="{FF2B5EF4-FFF2-40B4-BE49-F238E27FC236}">
                <a16:creationId xmlns:a16="http://schemas.microsoft.com/office/drawing/2014/main" id="{0D0D033A-EAC8-4587-811A-7111AA6D3920}"/>
              </a:ext>
            </a:extLst>
          </p:cNvPr>
          <p:cNvSpPr>
            <a:spLocks noGrp="1"/>
          </p:cNvSpPr>
          <p:nvPr>
            <p:ph sz="quarter" idx="11"/>
          </p:nvPr>
        </p:nvSpPr>
        <p:spPr>
          <a:xfrm>
            <a:off x="5257800" y="4421187"/>
            <a:ext cx="6119815" cy="1768476"/>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0675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iple Heading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34020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9" y="2263775"/>
            <a:ext cx="3402010"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4394994" y="1681163"/>
            <a:ext cx="3402011"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4394994" y="2263774"/>
            <a:ext cx="3402011" cy="3925887"/>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4">
            <a:extLst>
              <a:ext uri="{FF2B5EF4-FFF2-40B4-BE49-F238E27FC236}">
                <a16:creationId xmlns:a16="http://schemas.microsoft.com/office/drawing/2014/main" id="{B615F728-3321-4B07-9920-15E22747D5D0}"/>
              </a:ext>
            </a:extLst>
          </p:cNvPr>
          <p:cNvSpPr>
            <a:spLocks noGrp="1"/>
          </p:cNvSpPr>
          <p:nvPr>
            <p:ph type="body" sz="quarter" idx="10" hasCustomPrompt="1"/>
          </p:nvPr>
        </p:nvSpPr>
        <p:spPr>
          <a:xfrm>
            <a:off x="7950200" y="1681163"/>
            <a:ext cx="3402011" cy="490537"/>
          </a:xfrm>
          <a:solidFill>
            <a:schemeClr val="accent3">
              <a:lumMod val="40000"/>
              <a:lumOff val="6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3</a:t>
            </a:r>
          </a:p>
        </p:txBody>
      </p:sp>
      <p:sp>
        <p:nvSpPr>
          <p:cNvPr id="10" name="Content Placeholder 5">
            <a:extLst>
              <a:ext uri="{FF2B5EF4-FFF2-40B4-BE49-F238E27FC236}">
                <a16:creationId xmlns:a16="http://schemas.microsoft.com/office/drawing/2014/main" id="{9B5E78A0-0E2A-437B-A398-F05A58C44B1E}"/>
              </a:ext>
            </a:extLst>
          </p:cNvPr>
          <p:cNvSpPr>
            <a:spLocks noGrp="1"/>
          </p:cNvSpPr>
          <p:nvPr>
            <p:ph sz="quarter" idx="11"/>
          </p:nvPr>
        </p:nvSpPr>
        <p:spPr>
          <a:xfrm>
            <a:off x="7950200" y="2263774"/>
            <a:ext cx="3402011" cy="3925887"/>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7333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63AD-810A-4F44-BB2F-CEAA6E795A45}"/>
              </a:ext>
            </a:extLst>
          </p:cNvPr>
          <p:cNvSpPr>
            <a:spLocks noGrp="1"/>
          </p:cNvSpPr>
          <p:nvPr>
            <p:ph type="title" hasCustomPrompt="1"/>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37670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FE7D7-B489-4ADE-A72C-A82B093E0C75}"/>
              </a:ext>
            </a:extLst>
          </p:cNvPr>
          <p:cNvSpPr>
            <a:spLocks noGrp="1"/>
          </p:cNvSpPr>
          <p:nvPr>
            <p:ph type="title"/>
          </p:nvPr>
        </p:nvSpPr>
        <p:spPr>
          <a:xfrm>
            <a:off x="838200" y="901700"/>
            <a:ext cx="10515600" cy="788988"/>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DA6BE47-35A0-4C55-B241-F85B04918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a:extLst>
              <a:ext uri="{FF2B5EF4-FFF2-40B4-BE49-F238E27FC236}">
                <a16:creationId xmlns:a16="http://schemas.microsoft.com/office/drawing/2014/main" id="{95D63B43-EDC4-42A8-9931-C2D31D775966}"/>
              </a:ext>
            </a:extLst>
          </p:cNvPr>
          <p:cNvPicPr>
            <a:picLocks noChangeAspect="1"/>
          </p:cNvPicPr>
          <p:nvPr userDrawn="1"/>
        </p:nvPicPr>
        <p:blipFill rotWithShape="1">
          <a:blip r:embed="rId16" cstate="print">
            <a:extLst>
              <a:ext uri="{BEBA8EAE-BF5A-486C-A8C5-ECC9F3942E4B}">
                <a14:imgProps xmlns:a14="http://schemas.microsoft.com/office/drawing/2010/main">
                  <a14:imgLayer r:embed="rId17">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03763"/>
            <a:ext cx="541148" cy="522244"/>
          </a:xfrm>
          <a:prstGeom prst="ellipse">
            <a:avLst/>
          </a:prstGeom>
          <a:ln w="63500" cap="rnd">
            <a:noFill/>
          </a:ln>
          <a:effectLst/>
        </p:spPr>
      </p:pic>
      <p:sp>
        <p:nvSpPr>
          <p:cNvPr id="8" name="Rectangle 7">
            <a:extLst>
              <a:ext uri="{FF2B5EF4-FFF2-40B4-BE49-F238E27FC236}">
                <a16:creationId xmlns:a16="http://schemas.microsoft.com/office/drawing/2014/main" id="{9E920C17-4315-4C7A-9623-C9389DE1B881}"/>
              </a:ext>
            </a:extLst>
          </p:cNvPr>
          <p:cNvSpPr/>
          <p:nvPr userDrawn="1"/>
        </p:nvSpPr>
        <p:spPr>
          <a:xfrm>
            <a:off x="683217" y="60272"/>
            <a:ext cx="10515600"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9" name="Rectangle 8">
            <a:extLst>
              <a:ext uri="{FF2B5EF4-FFF2-40B4-BE49-F238E27FC236}">
                <a16:creationId xmlns:a16="http://schemas.microsoft.com/office/drawing/2014/main" id="{44720160-1203-465E-B37A-138F5CF531B9}"/>
              </a:ext>
            </a:extLst>
          </p:cNvPr>
          <p:cNvSpPr/>
          <p:nvPr userDrawn="1"/>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327207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54" r:id="rId8"/>
    <p:sldLayoutId id="2147483655" r:id="rId9"/>
    <p:sldLayoutId id="2147483660" r:id="rId10"/>
    <p:sldLayoutId id="2147483656" r:id="rId11"/>
    <p:sldLayoutId id="2147483657" r:id="rId12"/>
    <p:sldLayoutId id="2147483658" r:id="rId13"/>
    <p:sldLayoutId id="2147483659"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p:bldP spid="9" grpId="0" animBg="1"/>
    </p:bldLst>
  </p:timing>
  <p:hf sldNum="0" hdr="0" ftr="0" dt="0"/>
  <p:txStyles>
    <p:titleStyle>
      <a:lvl1pPr algn="l" defTabSz="914400" rtl="0" eaLnBrk="1" latinLnBrk="0" hangingPunct="1">
        <a:lnSpc>
          <a:spcPct val="90000"/>
        </a:lnSpc>
        <a:spcBef>
          <a:spcPct val="0"/>
        </a:spcBef>
        <a:buNone/>
        <a:defRPr sz="4400" b="1" kern="1200">
          <a:solidFill>
            <a:srgbClr val="2279BE"/>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9.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zone.com/articles/creating-a-web-application-with-spring-boot" TargetMode="External"/><Relationship Id="rId2" Type="http://schemas.openxmlformats.org/officeDocument/2006/relationships/hyperlink" Target="https://www.employment-studies.co.uk/resource/erecruitment-development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file/d/1yHaVAYO_ci8EtyiVewA_3taUN8yCRwCm/view?usp=shar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633B37-BEFE-4792-A181-66CE9AE8DE45}"/>
              </a:ext>
            </a:extLst>
          </p:cNvPr>
          <p:cNvSpPr>
            <a:spLocks noGrp="1"/>
          </p:cNvSpPr>
          <p:nvPr>
            <p:ph type="ctrTitle"/>
          </p:nvPr>
        </p:nvSpPr>
        <p:spPr/>
        <p:txBody>
          <a:bodyPr anchor="b">
            <a:normAutofit/>
          </a:bodyPr>
          <a:lstStyle/>
          <a:p>
            <a:r>
              <a:rPr lang="en-US" sz="4000" b="1" dirty="0">
                <a:solidFill>
                  <a:srgbClr val="1F6FB1"/>
                </a:solidFill>
              </a:rPr>
              <a:t>CAREER INFORMATION AND RECRUITMENT PORTAL</a:t>
            </a:r>
            <a:endParaRPr lang="en-GB" sz="4000" dirty="0">
              <a:solidFill>
                <a:srgbClr val="1F6FB1"/>
              </a:solidFill>
            </a:endParaRPr>
          </a:p>
        </p:txBody>
      </p:sp>
      <p:sp>
        <p:nvSpPr>
          <p:cNvPr id="8" name="Subtitle 7">
            <a:extLst>
              <a:ext uri="{FF2B5EF4-FFF2-40B4-BE49-F238E27FC236}">
                <a16:creationId xmlns:a16="http://schemas.microsoft.com/office/drawing/2014/main" id="{47E8ED0E-18D0-4E37-958C-B16D38BDE82E}"/>
              </a:ext>
            </a:extLst>
          </p:cNvPr>
          <p:cNvSpPr>
            <a:spLocks noGrp="1"/>
          </p:cNvSpPr>
          <p:nvPr>
            <p:ph type="subTitle" idx="1"/>
          </p:nvPr>
        </p:nvSpPr>
        <p:spPr>
          <a:xfrm>
            <a:off x="4592376" y="4198514"/>
            <a:ext cx="7504090" cy="2659486"/>
          </a:xfrm>
          <a:noFill/>
        </p:spPr>
        <p:txBody>
          <a:bodyPr/>
          <a:lstStyle/>
          <a:p>
            <a:pPr>
              <a:lnSpc>
                <a:spcPts val="2880"/>
              </a:lnSpc>
              <a:spcBef>
                <a:spcPts val="0"/>
              </a:spcBef>
            </a:pPr>
            <a:r>
              <a:rPr lang="en-US" b="1" dirty="0">
                <a:solidFill>
                  <a:srgbClr val="2D3E50"/>
                </a:solidFill>
              </a:rPr>
              <a:t>Group Members:</a:t>
            </a:r>
          </a:p>
          <a:p>
            <a:pPr>
              <a:lnSpc>
                <a:spcPts val="2880"/>
              </a:lnSpc>
              <a:spcBef>
                <a:spcPts val="0"/>
              </a:spcBef>
            </a:pPr>
            <a:r>
              <a:rPr lang="en-US" b="1" dirty="0">
                <a:solidFill>
                  <a:srgbClr val="2D3E50"/>
                </a:solidFill>
              </a:rPr>
              <a:t>	Jincy P Janardhanan (IEAREIT017)</a:t>
            </a:r>
          </a:p>
          <a:p>
            <a:pPr>
              <a:lnSpc>
                <a:spcPts val="2880"/>
              </a:lnSpc>
              <a:spcBef>
                <a:spcPts val="0"/>
              </a:spcBef>
            </a:pPr>
            <a:r>
              <a:rPr lang="en-US" b="1" dirty="0">
                <a:solidFill>
                  <a:srgbClr val="2D3E50"/>
                </a:solidFill>
              </a:rPr>
              <a:t>	Aleena Sunny (IEAREIT006)</a:t>
            </a:r>
          </a:p>
          <a:p>
            <a:pPr>
              <a:lnSpc>
                <a:spcPts val="2880"/>
              </a:lnSpc>
              <a:spcBef>
                <a:spcPts val="0"/>
              </a:spcBef>
            </a:pPr>
            <a:r>
              <a:rPr lang="en-US" b="1" dirty="0">
                <a:solidFill>
                  <a:srgbClr val="2D3E50"/>
                </a:solidFill>
              </a:rPr>
              <a:t>	Alka </a:t>
            </a:r>
            <a:r>
              <a:rPr lang="en-US" b="1" dirty="0" err="1">
                <a:solidFill>
                  <a:srgbClr val="2D3E50"/>
                </a:solidFill>
              </a:rPr>
              <a:t>Bhagavaldas</a:t>
            </a:r>
            <a:r>
              <a:rPr lang="en-US" b="1" dirty="0">
                <a:solidFill>
                  <a:srgbClr val="2D3E50"/>
                </a:solidFill>
              </a:rPr>
              <a:t> K (IEAREIT007)</a:t>
            </a:r>
          </a:p>
          <a:p>
            <a:pPr>
              <a:lnSpc>
                <a:spcPts val="2880"/>
              </a:lnSpc>
              <a:spcBef>
                <a:spcPts val="0"/>
              </a:spcBef>
            </a:pPr>
            <a:r>
              <a:rPr lang="en-US" b="1" dirty="0">
                <a:solidFill>
                  <a:srgbClr val="2D3E50"/>
                </a:solidFill>
              </a:rPr>
              <a:t>	Ameena Shirin (IEAREIT009)</a:t>
            </a:r>
            <a:endParaRPr lang="en-GB" b="1" dirty="0">
              <a:solidFill>
                <a:srgbClr val="2D3E50"/>
              </a:solidFill>
            </a:endParaRPr>
          </a:p>
          <a:p>
            <a:endParaRPr lang="en-GB" b="1" dirty="0">
              <a:solidFill>
                <a:srgbClr val="2D3E50"/>
              </a:solidFill>
            </a:endParaRPr>
          </a:p>
        </p:txBody>
      </p:sp>
      <p:sp>
        <p:nvSpPr>
          <p:cNvPr id="9" name="Text Placeholder 8">
            <a:extLst>
              <a:ext uri="{FF2B5EF4-FFF2-40B4-BE49-F238E27FC236}">
                <a16:creationId xmlns:a16="http://schemas.microsoft.com/office/drawing/2014/main" id="{2F128B5E-11A6-40B0-9322-477E94B229F3}"/>
              </a:ext>
            </a:extLst>
          </p:cNvPr>
          <p:cNvSpPr>
            <a:spLocks noGrp="1"/>
          </p:cNvSpPr>
          <p:nvPr>
            <p:ph type="body" sz="quarter" idx="10"/>
          </p:nvPr>
        </p:nvSpPr>
        <p:spPr>
          <a:xfrm>
            <a:off x="-2" y="2178824"/>
            <a:ext cx="6277972" cy="1250176"/>
          </a:xfrm>
        </p:spPr>
        <p:txBody>
          <a:bodyPr anchor="ctr">
            <a:normAutofit/>
          </a:bodyPr>
          <a:lstStyle/>
          <a:p>
            <a:pPr>
              <a:lnSpc>
                <a:spcPts val="2040"/>
              </a:lnSpc>
              <a:spcBef>
                <a:spcPts val="0"/>
              </a:spcBef>
            </a:pPr>
            <a:r>
              <a:rPr lang="en-US" sz="2200" dirty="0"/>
              <a:t>Project Guide: Ms. </a:t>
            </a:r>
            <a:r>
              <a:rPr lang="en-US" sz="2200" dirty="0" err="1"/>
              <a:t>Sruthimol</a:t>
            </a:r>
            <a:r>
              <a:rPr lang="en-US" sz="2200" dirty="0"/>
              <a:t> M P</a:t>
            </a:r>
          </a:p>
          <a:p>
            <a:pPr>
              <a:lnSpc>
                <a:spcPts val="2040"/>
              </a:lnSpc>
              <a:spcBef>
                <a:spcPts val="0"/>
              </a:spcBef>
            </a:pPr>
            <a:r>
              <a:rPr lang="en-US" sz="2200" dirty="0"/>
              <a:t>                      Lecturer</a:t>
            </a:r>
          </a:p>
          <a:p>
            <a:pPr>
              <a:lnSpc>
                <a:spcPts val="2040"/>
              </a:lnSpc>
              <a:spcBef>
                <a:spcPts val="0"/>
              </a:spcBef>
            </a:pPr>
            <a:r>
              <a:rPr lang="en-US" sz="2200" dirty="0"/>
              <a:t>                      Department of Information Technology</a:t>
            </a:r>
            <a:endParaRPr lang="en-GB" sz="2200" dirty="0"/>
          </a:p>
        </p:txBody>
      </p:sp>
    </p:spTree>
    <p:extLst>
      <p:ext uri="{BB962C8B-B14F-4D97-AF65-F5344CB8AC3E}">
        <p14:creationId xmlns:p14="http://schemas.microsoft.com/office/powerpoint/2010/main" val="282257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51B3-5A6F-4B80-BFAA-D31756C76A6A}"/>
              </a:ext>
            </a:extLst>
          </p:cNvPr>
          <p:cNvSpPr>
            <a:spLocks noGrp="1"/>
          </p:cNvSpPr>
          <p:nvPr>
            <p:ph type="title"/>
          </p:nvPr>
        </p:nvSpPr>
        <p:spPr>
          <a:xfrm>
            <a:off x="974678" y="3034506"/>
            <a:ext cx="10515600" cy="788988"/>
          </a:xfrm>
        </p:spPr>
        <p:txBody>
          <a:bodyPr/>
          <a:lstStyle/>
          <a:p>
            <a:pPr algn="ctr"/>
            <a:r>
              <a:rPr lang="en-US" dirty="0">
                <a:solidFill>
                  <a:srgbClr val="2D3E50"/>
                </a:solidFill>
              </a:rPr>
              <a:t>DATA FLOW DIAGRAMS</a:t>
            </a:r>
            <a:endParaRPr lang="en-GB" dirty="0">
              <a:solidFill>
                <a:srgbClr val="2D3E50"/>
              </a:solidFill>
            </a:endParaRPr>
          </a:p>
        </p:txBody>
      </p:sp>
    </p:spTree>
    <p:extLst>
      <p:ext uri="{BB962C8B-B14F-4D97-AF65-F5344CB8AC3E}">
        <p14:creationId xmlns:p14="http://schemas.microsoft.com/office/powerpoint/2010/main" val="256091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E8BF0-9E94-4090-95ED-C5D9BDAEF2A6}"/>
              </a:ext>
            </a:extLst>
          </p:cNvPr>
          <p:cNvSpPr txBox="1"/>
          <p:nvPr/>
        </p:nvSpPr>
        <p:spPr>
          <a:xfrm>
            <a:off x="1207363" y="603878"/>
            <a:ext cx="10836985"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0 </a:t>
            </a:r>
          </a:p>
        </p:txBody>
      </p:sp>
      <p:sp>
        <p:nvSpPr>
          <p:cNvPr id="6" name="TextBox 5">
            <a:extLst>
              <a:ext uri="{FF2B5EF4-FFF2-40B4-BE49-F238E27FC236}">
                <a16:creationId xmlns:a16="http://schemas.microsoft.com/office/drawing/2014/main" id="{A1A1F564-74C7-44E7-A9D4-1CB939211979}"/>
              </a:ext>
            </a:extLst>
          </p:cNvPr>
          <p:cNvSpPr txBox="1"/>
          <p:nvPr/>
        </p:nvSpPr>
        <p:spPr>
          <a:xfrm>
            <a:off x="2192221" y="5941475"/>
            <a:ext cx="6869253" cy="369332"/>
          </a:xfrm>
          <a:prstGeom prst="rect">
            <a:avLst/>
          </a:prstGeom>
          <a:noFill/>
        </p:spPr>
        <p:txBody>
          <a:bodyPr wrap="none" rtlCol="0">
            <a:spAutoFit/>
          </a:bodyPr>
          <a:lstStyle/>
          <a:p>
            <a:r>
              <a:rPr lang="en-IN" dirty="0"/>
              <a:t>Level 0. Context Diagram for Career Information and Recruitment portal.</a:t>
            </a:r>
          </a:p>
        </p:txBody>
      </p:sp>
      <p:pic>
        <p:nvPicPr>
          <p:cNvPr id="8" name="Picture 7">
            <a:extLst>
              <a:ext uri="{FF2B5EF4-FFF2-40B4-BE49-F238E27FC236}">
                <a16:creationId xmlns:a16="http://schemas.microsoft.com/office/drawing/2014/main" id="{5B547F91-4409-4C94-91AA-B7229E9BCEEA}"/>
              </a:ext>
            </a:extLst>
          </p:cNvPr>
          <p:cNvPicPr>
            <a:picLocks noChangeAspect="1"/>
          </p:cNvPicPr>
          <p:nvPr/>
        </p:nvPicPr>
        <p:blipFill rotWithShape="1">
          <a:blip r:embed="rId2" cstate="print"/>
          <a:srcRect l="25970" t="18492" r="34851" b="24764"/>
          <a:stretch/>
        </p:blipFill>
        <p:spPr>
          <a:xfrm>
            <a:off x="2192221" y="1000909"/>
            <a:ext cx="6032292" cy="4912009"/>
          </a:xfrm>
          <a:prstGeom prst="rect">
            <a:avLst/>
          </a:prstGeom>
        </p:spPr>
      </p:pic>
    </p:spTree>
    <p:extLst>
      <p:ext uri="{BB962C8B-B14F-4D97-AF65-F5344CB8AC3E}">
        <p14:creationId xmlns:p14="http://schemas.microsoft.com/office/powerpoint/2010/main" val="210837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4C7F0-5A6E-4A32-98CD-A46D0C35D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864" y="764274"/>
            <a:ext cx="7427560" cy="5037283"/>
          </a:xfrm>
          <a:prstGeom prst="rect">
            <a:avLst/>
          </a:prstGeom>
        </p:spPr>
      </p:pic>
      <p:sp>
        <p:nvSpPr>
          <p:cNvPr id="5" name="TextBox 4">
            <a:extLst>
              <a:ext uri="{FF2B5EF4-FFF2-40B4-BE49-F238E27FC236}">
                <a16:creationId xmlns:a16="http://schemas.microsoft.com/office/drawing/2014/main" id="{8BDC8284-EDA6-4530-867C-5AF81D30B49C}"/>
              </a:ext>
            </a:extLst>
          </p:cNvPr>
          <p:cNvSpPr txBox="1"/>
          <p:nvPr/>
        </p:nvSpPr>
        <p:spPr>
          <a:xfrm>
            <a:off x="696897" y="561648"/>
            <a:ext cx="9667782" cy="430887"/>
          </a:xfrm>
          <a:prstGeom prst="rect">
            <a:avLst/>
          </a:prstGeom>
          <a:noFill/>
        </p:spPr>
        <p:txBody>
          <a:bodyPr wrap="square" rtlCol="0">
            <a:spAutoFit/>
          </a:bodyPr>
          <a:lstStyle/>
          <a:p>
            <a:r>
              <a:rPr lang="en-IN" sz="2200" b="1" dirty="0">
                <a:solidFill>
                  <a:srgbClr val="123E62"/>
                </a:solidFill>
              </a:rPr>
              <a:t>LEVEL</a:t>
            </a:r>
            <a:r>
              <a:rPr lang="en-IN" dirty="0"/>
              <a:t> </a:t>
            </a:r>
            <a:r>
              <a:rPr lang="en-IN" sz="2200" b="1" dirty="0">
                <a:solidFill>
                  <a:srgbClr val="123E62"/>
                </a:solidFill>
              </a:rPr>
              <a:t>1 DIAGRAMS</a:t>
            </a:r>
          </a:p>
        </p:txBody>
      </p:sp>
      <p:sp>
        <p:nvSpPr>
          <p:cNvPr id="6" name="TextBox 5">
            <a:extLst>
              <a:ext uri="{FF2B5EF4-FFF2-40B4-BE49-F238E27FC236}">
                <a16:creationId xmlns:a16="http://schemas.microsoft.com/office/drawing/2014/main" id="{82AFD5F1-040F-4A87-B3F7-91A216D89ED5}"/>
              </a:ext>
            </a:extLst>
          </p:cNvPr>
          <p:cNvSpPr txBox="1"/>
          <p:nvPr/>
        </p:nvSpPr>
        <p:spPr>
          <a:xfrm>
            <a:off x="2157274" y="5927020"/>
            <a:ext cx="4314547" cy="369332"/>
          </a:xfrm>
          <a:prstGeom prst="rect">
            <a:avLst/>
          </a:prstGeom>
          <a:noFill/>
        </p:spPr>
        <p:txBody>
          <a:bodyPr wrap="square" rtlCol="0">
            <a:spAutoFit/>
          </a:bodyPr>
          <a:lstStyle/>
          <a:p>
            <a:r>
              <a:rPr lang="en-IN" dirty="0"/>
              <a:t>Level 1.1 User module - implemented as class</a:t>
            </a:r>
          </a:p>
        </p:txBody>
      </p:sp>
    </p:spTree>
    <p:extLst>
      <p:ext uri="{BB962C8B-B14F-4D97-AF65-F5344CB8AC3E}">
        <p14:creationId xmlns:p14="http://schemas.microsoft.com/office/powerpoint/2010/main" val="38305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655A1-1E07-4972-A0FA-C0F9A89E00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665" y="662781"/>
            <a:ext cx="9756559" cy="5024276"/>
          </a:xfrm>
          <a:prstGeom prst="rect">
            <a:avLst/>
          </a:prstGeom>
        </p:spPr>
      </p:pic>
      <p:sp>
        <p:nvSpPr>
          <p:cNvPr id="4" name="TextBox 3">
            <a:extLst>
              <a:ext uri="{FF2B5EF4-FFF2-40B4-BE49-F238E27FC236}">
                <a16:creationId xmlns:a16="http://schemas.microsoft.com/office/drawing/2014/main" id="{A7DF4A99-FD8C-4EB7-B73A-2F242B17CB0E}"/>
              </a:ext>
            </a:extLst>
          </p:cNvPr>
          <p:cNvSpPr txBox="1"/>
          <p:nvPr/>
        </p:nvSpPr>
        <p:spPr>
          <a:xfrm>
            <a:off x="967666" y="5717220"/>
            <a:ext cx="9756559" cy="369332"/>
          </a:xfrm>
          <a:prstGeom prst="rect">
            <a:avLst/>
          </a:prstGeom>
          <a:noFill/>
        </p:spPr>
        <p:txBody>
          <a:bodyPr wrap="square" rtlCol="0">
            <a:spAutoFit/>
          </a:bodyPr>
          <a:lstStyle/>
          <a:p>
            <a:r>
              <a:rPr lang="en-US" dirty="0"/>
              <a:t> Level 1.1.1 - Privileged User (sub-module of User (1.1), implemented via interfaces only) </a:t>
            </a:r>
            <a:endParaRPr lang="en-IN" dirty="0"/>
          </a:p>
        </p:txBody>
      </p:sp>
    </p:spTree>
    <p:extLst>
      <p:ext uri="{BB962C8B-B14F-4D97-AF65-F5344CB8AC3E}">
        <p14:creationId xmlns:p14="http://schemas.microsoft.com/office/powerpoint/2010/main" val="321494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85528-CC99-42C5-B60D-C6D4521B5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972" y="457080"/>
            <a:ext cx="9771055" cy="5329571"/>
          </a:xfrm>
          <a:prstGeom prst="rect">
            <a:avLst/>
          </a:prstGeom>
        </p:spPr>
      </p:pic>
      <p:sp>
        <p:nvSpPr>
          <p:cNvPr id="4" name="TextBox 3">
            <a:extLst>
              <a:ext uri="{FF2B5EF4-FFF2-40B4-BE49-F238E27FC236}">
                <a16:creationId xmlns:a16="http://schemas.microsoft.com/office/drawing/2014/main" id="{2CDD15FC-5DB6-424E-9199-EF2DA9F03AD8}"/>
              </a:ext>
            </a:extLst>
          </p:cNvPr>
          <p:cNvSpPr txBox="1"/>
          <p:nvPr/>
        </p:nvSpPr>
        <p:spPr>
          <a:xfrm>
            <a:off x="1447060" y="5952477"/>
            <a:ext cx="8913181" cy="369332"/>
          </a:xfrm>
          <a:prstGeom prst="rect">
            <a:avLst/>
          </a:prstGeom>
          <a:noFill/>
        </p:spPr>
        <p:txBody>
          <a:bodyPr wrap="square" rtlCol="0">
            <a:spAutoFit/>
          </a:bodyPr>
          <a:lstStyle/>
          <a:p>
            <a:r>
              <a:rPr lang="en-US" dirty="0"/>
              <a:t> Level 1.1.1.1 - College module (implements Privileged User interface, implemented as class) </a:t>
            </a:r>
            <a:endParaRPr lang="en-IN" dirty="0"/>
          </a:p>
        </p:txBody>
      </p:sp>
    </p:spTree>
    <p:extLst>
      <p:ext uri="{BB962C8B-B14F-4D97-AF65-F5344CB8AC3E}">
        <p14:creationId xmlns:p14="http://schemas.microsoft.com/office/powerpoint/2010/main" val="3818699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1A4C9-EECE-4BB9-A07E-AD49C48B8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56" y="573206"/>
            <a:ext cx="11077100" cy="5175038"/>
          </a:xfrm>
          <a:prstGeom prst="rect">
            <a:avLst/>
          </a:prstGeom>
        </p:spPr>
      </p:pic>
      <p:sp>
        <p:nvSpPr>
          <p:cNvPr id="5" name="TextBox 4">
            <a:extLst>
              <a:ext uri="{FF2B5EF4-FFF2-40B4-BE49-F238E27FC236}">
                <a16:creationId xmlns:a16="http://schemas.microsoft.com/office/drawing/2014/main" id="{9AB1AFD1-C8B3-476C-B654-659FE02D17BA}"/>
              </a:ext>
            </a:extLst>
          </p:cNvPr>
          <p:cNvSpPr txBox="1"/>
          <p:nvPr/>
        </p:nvSpPr>
        <p:spPr>
          <a:xfrm>
            <a:off x="963559" y="5817391"/>
            <a:ext cx="9055223" cy="369332"/>
          </a:xfrm>
          <a:prstGeom prst="rect">
            <a:avLst/>
          </a:prstGeom>
          <a:noFill/>
        </p:spPr>
        <p:txBody>
          <a:bodyPr wrap="square" rtlCol="0">
            <a:spAutoFit/>
          </a:bodyPr>
          <a:lstStyle/>
          <a:p>
            <a:r>
              <a:rPr lang="en-US" dirty="0"/>
              <a:t> Level 1.1.1.2 - Recruiter module (implements Privileged User interface, implemented as class) </a:t>
            </a:r>
            <a:endParaRPr lang="en-IN" dirty="0"/>
          </a:p>
        </p:txBody>
      </p:sp>
    </p:spTree>
    <p:extLst>
      <p:ext uri="{BB962C8B-B14F-4D97-AF65-F5344CB8AC3E}">
        <p14:creationId xmlns:p14="http://schemas.microsoft.com/office/powerpoint/2010/main" val="36915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28B01-9E17-4C3E-9B13-D74F77F8D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355" y="450375"/>
            <a:ext cx="9359317" cy="5587918"/>
          </a:xfrm>
          <a:prstGeom prst="rect">
            <a:avLst/>
          </a:prstGeom>
        </p:spPr>
      </p:pic>
      <p:sp>
        <p:nvSpPr>
          <p:cNvPr id="4" name="TextBox 3">
            <a:extLst>
              <a:ext uri="{FF2B5EF4-FFF2-40B4-BE49-F238E27FC236}">
                <a16:creationId xmlns:a16="http://schemas.microsoft.com/office/drawing/2014/main" id="{32A2EFEE-F463-4A0B-951D-02DE9B902F72}"/>
              </a:ext>
            </a:extLst>
          </p:cNvPr>
          <p:cNvSpPr txBox="1"/>
          <p:nvPr/>
        </p:nvSpPr>
        <p:spPr>
          <a:xfrm>
            <a:off x="1349406" y="6038293"/>
            <a:ext cx="7670307" cy="369332"/>
          </a:xfrm>
          <a:prstGeom prst="rect">
            <a:avLst/>
          </a:prstGeom>
          <a:noFill/>
        </p:spPr>
        <p:txBody>
          <a:bodyPr wrap="square" rtlCol="0">
            <a:spAutoFit/>
          </a:bodyPr>
          <a:lstStyle/>
          <a:p>
            <a:r>
              <a:rPr lang="en-US" dirty="0"/>
              <a:t> Level 1.1.2 - Student (Sub-module of User (1.1), implemented as class) </a:t>
            </a:r>
            <a:endParaRPr lang="en-IN" dirty="0"/>
          </a:p>
        </p:txBody>
      </p:sp>
    </p:spTree>
    <p:extLst>
      <p:ext uri="{BB962C8B-B14F-4D97-AF65-F5344CB8AC3E}">
        <p14:creationId xmlns:p14="http://schemas.microsoft.com/office/powerpoint/2010/main" val="316533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E91D2-B51E-43D6-AD45-B48EF2B23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650" y="641445"/>
            <a:ext cx="7994516" cy="4670212"/>
          </a:xfrm>
          <a:prstGeom prst="rect">
            <a:avLst/>
          </a:prstGeom>
        </p:spPr>
      </p:pic>
      <p:sp>
        <p:nvSpPr>
          <p:cNvPr id="4" name="TextBox 3">
            <a:extLst>
              <a:ext uri="{FF2B5EF4-FFF2-40B4-BE49-F238E27FC236}">
                <a16:creationId xmlns:a16="http://schemas.microsoft.com/office/drawing/2014/main" id="{0EF10CB8-D0DB-4E16-B120-CD7301CF6888}"/>
              </a:ext>
            </a:extLst>
          </p:cNvPr>
          <p:cNvSpPr txBox="1"/>
          <p:nvPr/>
        </p:nvSpPr>
        <p:spPr>
          <a:xfrm>
            <a:off x="1020932" y="5406501"/>
            <a:ext cx="10652550" cy="1200329"/>
          </a:xfrm>
          <a:prstGeom prst="rect">
            <a:avLst/>
          </a:prstGeom>
          <a:noFill/>
        </p:spPr>
        <p:txBody>
          <a:bodyPr wrap="square" rtlCol="0">
            <a:spAutoFit/>
          </a:bodyPr>
          <a:lstStyle/>
          <a:p>
            <a:r>
              <a:rPr lang="en-US" dirty="0"/>
              <a:t> Level 1.2.1 - Request Recommendation (Recommendation module (1.2) has two functions - Request Recommendation and Recommend, both are implemented via separate interfaces and hence considered as sub-modules.) </a:t>
            </a:r>
          </a:p>
          <a:p>
            <a:r>
              <a:rPr lang="en-US" dirty="0"/>
              <a:t> </a:t>
            </a:r>
            <a:endParaRPr lang="en-IN" dirty="0"/>
          </a:p>
        </p:txBody>
      </p:sp>
    </p:spTree>
    <p:extLst>
      <p:ext uri="{BB962C8B-B14F-4D97-AF65-F5344CB8AC3E}">
        <p14:creationId xmlns:p14="http://schemas.microsoft.com/office/powerpoint/2010/main" val="224979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DE233-D7C9-4B92-8E07-D2F6264AC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709" y="1358284"/>
            <a:ext cx="10050070" cy="3444536"/>
          </a:xfrm>
          <a:prstGeom prst="rect">
            <a:avLst/>
          </a:prstGeom>
        </p:spPr>
      </p:pic>
      <p:sp>
        <p:nvSpPr>
          <p:cNvPr id="4" name="TextBox 3">
            <a:extLst>
              <a:ext uri="{FF2B5EF4-FFF2-40B4-BE49-F238E27FC236}">
                <a16:creationId xmlns:a16="http://schemas.microsoft.com/office/drawing/2014/main" id="{2F900F51-9B96-484A-B02D-CCD1A4476C11}"/>
              </a:ext>
            </a:extLst>
          </p:cNvPr>
          <p:cNvSpPr txBox="1"/>
          <p:nvPr/>
        </p:nvSpPr>
        <p:spPr>
          <a:xfrm>
            <a:off x="1109709" y="5708343"/>
            <a:ext cx="10182687" cy="655208"/>
          </a:xfrm>
          <a:prstGeom prst="rect">
            <a:avLst/>
          </a:prstGeom>
          <a:noFill/>
        </p:spPr>
        <p:txBody>
          <a:bodyPr wrap="square" rtlCol="0">
            <a:spAutoFit/>
          </a:bodyPr>
          <a:lstStyle/>
          <a:p>
            <a:r>
              <a:rPr lang="en-US" dirty="0"/>
              <a:t>Level 1.2.2 - Recommend (Recommendation module (1.2) has two functions - Request Recommendation and        Recommend, both are implemented via separate interfaces and hence considered as sub-modules.) </a:t>
            </a:r>
            <a:endParaRPr lang="en-IN" dirty="0"/>
          </a:p>
        </p:txBody>
      </p:sp>
    </p:spTree>
    <p:extLst>
      <p:ext uri="{BB962C8B-B14F-4D97-AF65-F5344CB8AC3E}">
        <p14:creationId xmlns:p14="http://schemas.microsoft.com/office/powerpoint/2010/main" val="3526035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85A43-A51D-496F-B876-BAB7582C2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119" y="581828"/>
            <a:ext cx="7670042" cy="5330702"/>
          </a:xfrm>
          <a:prstGeom prst="rect">
            <a:avLst/>
          </a:prstGeom>
        </p:spPr>
      </p:pic>
      <p:sp>
        <p:nvSpPr>
          <p:cNvPr id="4" name="TextBox 3">
            <a:extLst>
              <a:ext uri="{FF2B5EF4-FFF2-40B4-BE49-F238E27FC236}">
                <a16:creationId xmlns:a16="http://schemas.microsoft.com/office/drawing/2014/main" id="{31AF06E1-0DA1-437F-BFC2-05C90DF3CA92}"/>
              </a:ext>
            </a:extLst>
          </p:cNvPr>
          <p:cNvSpPr txBox="1"/>
          <p:nvPr/>
        </p:nvSpPr>
        <p:spPr>
          <a:xfrm>
            <a:off x="1978291" y="5906840"/>
            <a:ext cx="9516861" cy="369332"/>
          </a:xfrm>
          <a:prstGeom prst="rect">
            <a:avLst/>
          </a:prstGeom>
          <a:noFill/>
        </p:spPr>
        <p:txBody>
          <a:bodyPr wrap="square" rtlCol="0">
            <a:spAutoFit/>
          </a:bodyPr>
          <a:lstStyle/>
          <a:p>
            <a:r>
              <a:rPr lang="en-US"/>
              <a:t> Level 1.3 -  Chat (Implemented via interfaces only, implemented by Recruiter and Student classes) </a:t>
            </a:r>
            <a:endParaRPr lang="en-IN"/>
          </a:p>
        </p:txBody>
      </p:sp>
    </p:spTree>
    <p:extLst>
      <p:ext uri="{BB962C8B-B14F-4D97-AF65-F5344CB8AC3E}">
        <p14:creationId xmlns:p14="http://schemas.microsoft.com/office/powerpoint/2010/main" val="203760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B7F9990-9C40-46C7-9344-5C62E1A6399F}"/>
              </a:ext>
            </a:extLst>
          </p:cNvPr>
          <p:cNvGraphicFramePr>
            <a:graphicFrameLocks noGrp="1"/>
          </p:cNvGraphicFramePr>
          <p:nvPr/>
        </p:nvGraphicFramePr>
        <p:xfrm>
          <a:off x="785611" y="820577"/>
          <a:ext cx="10650827" cy="4933512"/>
        </p:xfrm>
        <a:graphic>
          <a:graphicData uri="http://schemas.openxmlformats.org/drawingml/2006/table">
            <a:tbl>
              <a:tblPr firstRow="1" bandRow="1">
                <a:tableStyleId>{2D5ABB26-0587-4C30-8999-92F81FD0307C}</a:tableStyleId>
              </a:tblPr>
              <a:tblGrid>
                <a:gridCol w="10650827">
                  <a:extLst>
                    <a:ext uri="{9D8B030D-6E8A-4147-A177-3AD203B41FA5}">
                      <a16:colId xmlns:a16="http://schemas.microsoft.com/office/drawing/2014/main" val="2675881179"/>
                    </a:ext>
                  </a:extLst>
                </a:gridCol>
              </a:tblGrid>
              <a:tr h="743590">
                <a:tc>
                  <a:txBody>
                    <a:bodyPr/>
                    <a:lstStyle/>
                    <a:p>
                      <a:pPr algn="ctr"/>
                      <a:r>
                        <a:rPr lang="en-US" sz="4400" b="1" dirty="0">
                          <a:solidFill>
                            <a:srgbClr val="2279BE"/>
                          </a:solidFill>
                        </a:rPr>
                        <a:t>CONTENTS</a:t>
                      </a:r>
                      <a:endParaRPr lang="en-GB"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974357"/>
                  </a:ext>
                </a:extLst>
              </a:tr>
              <a:tr h="521439">
                <a:tc>
                  <a:txBody>
                    <a:bodyPr/>
                    <a:lstStyle/>
                    <a:p>
                      <a:pPr algn="ctr"/>
                      <a:r>
                        <a:rPr lang="en-US" dirty="0"/>
                        <a:t>Problem Statement</a:t>
                      </a:r>
                      <a:endParaRPr lang="en-GB"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087649"/>
                  </a:ext>
                </a:extLst>
              </a:tr>
              <a:tr h="521439">
                <a:tc>
                  <a:txBody>
                    <a:bodyPr/>
                    <a:lstStyle/>
                    <a:p>
                      <a:pPr algn="ctr"/>
                      <a:r>
                        <a:rPr lang="en-US" dirty="0"/>
                        <a:t>Motivation</a:t>
                      </a:r>
                      <a:endParaRPr lang="en-GB" dirty="0"/>
                    </a:p>
                  </a:txBody>
                  <a:tcPr anchor="ctr"/>
                </a:tc>
                <a:extLst>
                  <a:ext uri="{0D108BD9-81ED-4DB2-BD59-A6C34878D82A}">
                    <a16:rowId xmlns:a16="http://schemas.microsoft.com/office/drawing/2014/main" val="765782626"/>
                  </a:ext>
                </a:extLst>
              </a:tr>
              <a:tr h="521439">
                <a:tc>
                  <a:txBody>
                    <a:bodyPr/>
                    <a:lstStyle/>
                    <a:p>
                      <a:pPr algn="ctr"/>
                      <a:r>
                        <a:rPr lang="en-US" dirty="0"/>
                        <a:t>Objectives</a:t>
                      </a:r>
                      <a:endParaRPr lang="en-GB" dirty="0"/>
                    </a:p>
                  </a:txBody>
                  <a:tcPr anchor="ctr"/>
                </a:tc>
                <a:extLst>
                  <a:ext uri="{0D108BD9-81ED-4DB2-BD59-A6C34878D82A}">
                    <a16:rowId xmlns:a16="http://schemas.microsoft.com/office/drawing/2014/main" val="1128996750"/>
                  </a:ext>
                </a:extLst>
              </a:tr>
              <a:tr h="521439">
                <a:tc>
                  <a:txBody>
                    <a:bodyPr/>
                    <a:lstStyle/>
                    <a:p>
                      <a:pPr algn="ctr"/>
                      <a:r>
                        <a:rPr lang="en-US" dirty="0"/>
                        <a:t>System Study</a:t>
                      </a:r>
                      <a:endParaRPr lang="en-GB" dirty="0"/>
                    </a:p>
                  </a:txBody>
                  <a:tcPr anchor="ctr"/>
                </a:tc>
                <a:extLst>
                  <a:ext uri="{0D108BD9-81ED-4DB2-BD59-A6C34878D82A}">
                    <a16:rowId xmlns:a16="http://schemas.microsoft.com/office/drawing/2014/main" val="1008741632"/>
                  </a:ext>
                </a:extLst>
              </a:tr>
              <a:tr h="521439">
                <a:tc>
                  <a:txBody>
                    <a:bodyPr/>
                    <a:lstStyle/>
                    <a:p>
                      <a:pPr algn="ctr"/>
                      <a:r>
                        <a:rPr lang="en-US" dirty="0"/>
                        <a:t>Requirements Gathering and Analysis</a:t>
                      </a:r>
                      <a:endParaRPr lang="en-GB" dirty="0"/>
                    </a:p>
                  </a:txBody>
                  <a:tcPr anchor="ctr"/>
                </a:tc>
                <a:extLst>
                  <a:ext uri="{0D108BD9-81ED-4DB2-BD59-A6C34878D82A}">
                    <a16:rowId xmlns:a16="http://schemas.microsoft.com/office/drawing/2014/main" val="3352079054"/>
                  </a:ext>
                </a:extLst>
              </a:tr>
              <a:tr h="521439">
                <a:tc>
                  <a:txBody>
                    <a:bodyPr/>
                    <a:lstStyle/>
                    <a:p>
                      <a:pPr algn="ctr"/>
                      <a:r>
                        <a:rPr lang="en-US" dirty="0"/>
                        <a:t>SRS Document</a:t>
                      </a:r>
                      <a:endParaRPr lang="en-GB" dirty="0"/>
                    </a:p>
                  </a:txBody>
                  <a:tcPr anchor="ctr"/>
                </a:tc>
                <a:extLst>
                  <a:ext uri="{0D108BD9-81ED-4DB2-BD59-A6C34878D82A}">
                    <a16:rowId xmlns:a16="http://schemas.microsoft.com/office/drawing/2014/main" val="2798619437"/>
                  </a:ext>
                </a:extLst>
              </a:tr>
              <a:tr h="521439">
                <a:tc>
                  <a:txBody>
                    <a:bodyPr/>
                    <a:lstStyle/>
                    <a:p>
                      <a:pPr algn="ctr"/>
                      <a:r>
                        <a:rPr lang="en-US" dirty="0"/>
                        <a:t>Design</a:t>
                      </a:r>
                      <a:endParaRPr lang="en-GB" dirty="0"/>
                    </a:p>
                  </a:txBody>
                  <a:tcPr anchor="ctr"/>
                </a:tc>
                <a:extLst>
                  <a:ext uri="{0D108BD9-81ED-4DB2-BD59-A6C34878D82A}">
                    <a16:rowId xmlns:a16="http://schemas.microsoft.com/office/drawing/2014/main" val="593255592"/>
                  </a:ext>
                </a:extLst>
              </a:tr>
              <a:tr h="521439">
                <a:tc>
                  <a:txBody>
                    <a:bodyPr/>
                    <a:lstStyle/>
                    <a:p>
                      <a:pPr algn="ctr"/>
                      <a:r>
                        <a:rPr lang="en-US" dirty="0"/>
                        <a:t>References</a:t>
                      </a:r>
                      <a:endParaRPr lang="en-GB" dirty="0"/>
                    </a:p>
                  </a:txBody>
                  <a:tcPr anchor="ctr"/>
                </a:tc>
                <a:extLst>
                  <a:ext uri="{0D108BD9-81ED-4DB2-BD59-A6C34878D82A}">
                    <a16:rowId xmlns:a16="http://schemas.microsoft.com/office/drawing/2014/main" val="616575745"/>
                  </a:ext>
                </a:extLst>
              </a:tr>
            </a:tbl>
          </a:graphicData>
        </a:graphic>
      </p:graphicFrame>
    </p:spTree>
    <p:extLst>
      <p:ext uri="{BB962C8B-B14F-4D97-AF65-F5344CB8AC3E}">
        <p14:creationId xmlns:p14="http://schemas.microsoft.com/office/powerpoint/2010/main" val="7376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150A1-AC4D-41A0-89C7-57BEA4C355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4731" y="942572"/>
            <a:ext cx="9342538" cy="4588217"/>
          </a:xfrm>
          <a:prstGeom prst="rect">
            <a:avLst/>
          </a:prstGeom>
        </p:spPr>
      </p:pic>
      <p:sp>
        <p:nvSpPr>
          <p:cNvPr id="4" name="TextBox 3">
            <a:extLst>
              <a:ext uri="{FF2B5EF4-FFF2-40B4-BE49-F238E27FC236}">
                <a16:creationId xmlns:a16="http://schemas.microsoft.com/office/drawing/2014/main" id="{AF2D513C-6176-4A3D-8C99-17D662779F9A}"/>
              </a:ext>
            </a:extLst>
          </p:cNvPr>
          <p:cNvSpPr txBox="1"/>
          <p:nvPr/>
        </p:nvSpPr>
        <p:spPr>
          <a:xfrm>
            <a:off x="1575141" y="5552043"/>
            <a:ext cx="8558074" cy="369332"/>
          </a:xfrm>
          <a:prstGeom prst="rect">
            <a:avLst/>
          </a:prstGeom>
          <a:noFill/>
        </p:spPr>
        <p:txBody>
          <a:bodyPr wrap="square" rtlCol="0">
            <a:spAutoFit/>
          </a:bodyPr>
          <a:lstStyle/>
          <a:p>
            <a:r>
              <a:rPr lang="en-US" dirty="0"/>
              <a:t> Level 1.4 - Administrator module (Implemented as class)  </a:t>
            </a:r>
          </a:p>
        </p:txBody>
      </p:sp>
    </p:spTree>
    <p:extLst>
      <p:ext uri="{BB962C8B-B14F-4D97-AF65-F5344CB8AC3E}">
        <p14:creationId xmlns:p14="http://schemas.microsoft.com/office/powerpoint/2010/main" val="94331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CD0C8-0B50-4EF3-A483-916B2C12DA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986"/>
          <a:stretch/>
        </p:blipFill>
        <p:spPr>
          <a:xfrm>
            <a:off x="470518" y="1402672"/>
            <a:ext cx="10502282" cy="2787587"/>
          </a:xfrm>
          <a:prstGeom prst="rect">
            <a:avLst/>
          </a:prstGeom>
        </p:spPr>
      </p:pic>
      <p:sp>
        <p:nvSpPr>
          <p:cNvPr id="4" name="TextBox 3">
            <a:extLst>
              <a:ext uri="{FF2B5EF4-FFF2-40B4-BE49-F238E27FC236}">
                <a16:creationId xmlns:a16="http://schemas.microsoft.com/office/drawing/2014/main" id="{E14986F5-C009-4B20-BD85-86C3E5D5F188}"/>
              </a:ext>
            </a:extLst>
          </p:cNvPr>
          <p:cNvSpPr txBox="1"/>
          <p:nvPr/>
        </p:nvSpPr>
        <p:spPr>
          <a:xfrm>
            <a:off x="1127465" y="5140171"/>
            <a:ext cx="5885895" cy="923330"/>
          </a:xfrm>
          <a:prstGeom prst="rect">
            <a:avLst/>
          </a:prstGeom>
          <a:noFill/>
        </p:spPr>
        <p:txBody>
          <a:bodyPr wrap="square" rtlCol="0">
            <a:spAutoFit/>
          </a:bodyPr>
          <a:lstStyle/>
          <a:p>
            <a:r>
              <a:rPr lang="en-US" dirty="0"/>
              <a:t> Level 1.5 - Server module (Implemented as class) </a:t>
            </a:r>
          </a:p>
          <a:p>
            <a:r>
              <a:rPr lang="en-US" dirty="0"/>
              <a:t> </a:t>
            </a:r>
          </a:p>
          <a:p>
            <a:r>
              <a:rPr lang="en-US" dirty="0"/>
              <a:t> </a:t>
            </a:r>
            <a:endParaRPr lang="en-IN" dirty="0"/>
          </a:p>
        </p:txBody>
      </p:sp>
    </p:spTree>
    <p:extLst>
      <p:ext uri="{BB962C8B-B14F-4D97-AF65-F5344CB8AC3E}">
        <p14:creationId xmlns:p14="http://schemas.microsoft.com/office/powerpoint/2010/main" val="151401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855AB-3A30-48C7-99E3-AF99827F3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875" y="1427116"/>
            <a:ext cx="8430802" cy="2867425"/>
          </a:xfrm>
          <a:prstGeom prst="rect">
            <a:avLst/>
          </a:prstGeom>
        </p:spPr>
      </p:pic>
      <p:sp>
        <p:nvSpPr>
          <p:cNvPr id="4" name="TextBox 3">
            <a:extLst>
              <a:ext uri="{FF2B5EF4-FFF2-40B4-BE49-F238E27FC236}">
                <a16:creationId xmlns:a16="http://schemas.microsoft.com/office/drawing/2014/main" id="{9F610B53-46B3-4A24-A6C6-2BC20139957B}"/>
              </a:ext>
            </a:extLst>
          </p:cNvPr>
          <p:cNvSpPr txBox="1"/>
          <p:nvPr/>
        </p:nvSpPr>
        <p:spPr>
          <a:xfrm>
            <a:off x="1134875" y="5504155"/>
            <a:ext cx="8930936" cy="369332"/>
          </a:xfrm>
          <a:prstGeom prst="rect">
            <a:avLst/>
          </a:prstGeom>
          <a:noFill/>
        </p:spPr>
        <p:txBody>
          <a:bodyPr wrap="square" rtlCol="0">
            <a:spAutoFit/>
          </a:bodyPr>
          <a:lstStyle/>
          <a:p>
            <a:r>
              <a:rPr lang="en-US" dirty="0"/>
              <a:t> Level 1.6 - Information module (module used to display web pages for career information) </a:t>
            </a:r>
            <a:endParaRPr lang="en-IN" dirty="0"/>
          </a:p>
        </p:txBody>
      </p:sp>
    </p:spTree>
    <p:extLst>
      <p:ext uri="{BB962C8B-B14F-4D97-AF65-F5344CB8AC3E}">
        <p14:creationId xmlns:p14="http://schemas.microsoft.com/office/powerpoint/2010/main" val="3745376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572AE-5CC9-4B31-8612-C8DB99C4C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676" y="1101022"/>
            <a:ext cx="10278647" cy="4655956"/>
          </a:xfrm>
          <a:prstGeom prst="rect">
            <a:avLst/>
          </a:prstGeom>
        </p:spPr>
      </p:pic>
      <p:sp>
        <p:nvSpPr>
          <p:cNvPr id="4" name="TextBox 3">
            <a:extLst>
              <a:ext uri="{FF2B5EF4-FFF2-40B4-BE49-F238E27FC236}">
                <a16:creationId xmlns:a16="http://schemas.microsoft.com/office/drawing/2014/main" id="{F7253E62-E15E-43B1-80AF-186BEEB9F65A}"/>
              </a:ext>
            </a:extLst>
          </p:cNvPr>
          <p:cNvSpPr txBox="1"/>
          <p:nvPr/>
        </p:nvSpPr>
        <p:spPr>
          <a:xfrm>
            <a:off x="1154097" y="754602"/>
            <a:ext cx="7315200"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2 DIAGRAMS</a:t>
            </a:r>
          </a:p>
        </p:txBody>
      </p:sp>
      <p:sp>
        <p:nvSpPr>
          <p:cNvPr id="5" name="TextBox 4">
            <a:extLst>
              <a:ext uri="{FF2B5EF4-FFF2-40B4-BE49-F238E27FC236}">
                <a16:creationId xmlns:a16="http://schemas.microsoft.com/office/drawing/2014/main" id="{9C8A159F-5AE4-4FEF-A3C9-68D123AE8F61}"/>
              </a:ext>
            </a:extLst>
          </p:cNvPr>
          <p:cNvSpPr txBox="1"/>
          <p:nvPr/>
        </p:nvSpPr>
        <p:spPr>
          <a:xfrm>
            <a:off x="1154097" y="5734066"/>
            <a:ext cx="9348186" cy="369332"/>
          </a:xfrm>
          <a:prstGeom prst="rect">
            <a:avLst/>
          </a:prstGeom>
          <a:noFill/>
        </p:spPr>
        <p:txBody>
          <a:bodyPr wrap="square" rtlCol="0">
            <a:spAutoFit/>
          </a:bodyPr>
          <a:lstStyle/>
          <a:p>
            <a:r>
              <a:rPr lang="en-IN"/>
              <a:t> Level 2.1 - User login </a:t>
            </a:r>
            <a:endParaRPr lang="en-IN" dirty="0"/>
          </a:p>
        </p:txBody>
      </p:sp>
    </p:spTree>
    <p:extLst>
      <p:ext uri="{BB962C8B-B14F-4D97-AF65-F5344CB8AC3E}">
        <p14:creationId xmlns:p14="http://schemas.microsoft.com/office/powerpoint/2010/main" val="357191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70BB3-2622-4BD2-8A0F-25E0DD0A1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003" y="665824"/>
            <a:ext cx="9631837" cy="4882719"/>
          </a:xfrm>
          <a:prstGeom prst="rect">
            <a:avLst/>
          </a:prstGeom>
        </p:spPr>
      </p:pic>
      <p:sp>
        <p:nvSpPr>
          <p:cNvPr id="4" name="TextBox 3">
            <a:extLst>
              <a:ext uri="{FF2B5EF4-FFF2-40B4-BE49-F238E27FC236}">
                <a16:creationId xmlns:a16="http://schemas.microsoft.com/office/drawing/2014/main" id="{635FD6AF-2B15-4F8F-99BF-4F882455B2A3}"/>
              </a:ext>
            </a:extLst>
          </p:cNvPr>
          <p:cNvSpPr txBox="1"/>
          <p:nvPr/>
        </p:nvSpPr>
        <p:spPr>
          <a:xfrm>
            <a:off x="1201003" y="5836492"/>
            <a:ext cx="7847860" cy="369332"/>
          </a:xfrm>
          <a:prstGeom prst="rect">
            <a:avLst/>
          </a:prstGeom>
          <a:noFill/>
        </p:spPr>
        <p:txBody>
          <a:bodyPr wrap="square" rtlCol="0">
            <a:spAutoFit/>
          </a:bodyPr>
          <a:lstStyle/>
          <a:p>
            <a:r>
              <a:rPr lang="en-US" dirty="0"/>
              <a:t> Level 2.2 - Request for forgot password </a:t>
            </a:r>
            <a:endParaRPr lang="en-IN" dirty="0"/>
          </a:p>
        </p:txBody>
      </p:sp>
    </p:spTree>
    <p:extLst>
      <p:ext uri="{BB962C8B-B14F-4D97-AF65-F5344CB8AC3E}">
        <p14:creationId xmlns:p14="http://schemas.microsoft.com/office/powerpoint/2010/main" val="106554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26A20-1A49-4C67-9376-FEC88F4C5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5838" y="505118"/>
            <a:ext cx="5874896" cy="5567208"/>
          </a:xfrm>
          <a:prstGeom prst="rect">
            <a:avLst/>
          </a:prstGeom>
        </p:spPr>
      </p:pic>
      <p:sp>
        <p:nvSpPr>
          <p:cNvPr id="4" name="TextBox 3">
            <a:extLst>
              <a:ext uri="{FF2B5EF4-FFF2-40B4-BE49-F238E27FC236}">
                <a16:creationId xmlns:a16="http://schemas.microsoft.com/office/drawing/2014/main" id="{303D7E02-D3D8-4AFE-86AB-E9DEC06265EE}"/>
              </a:ext>
            </a:extLst>
          </p:cNvPr>
          <p:cNvSpPr txBox="1"/>
          <p:nvPr/>
        </p:nvSpPr>
        <p:spPr>
          <a:xfrm>
            <a:off x="1606858" y="5983550"/>
            <a:ext cx="7057748" cy="369332"/>
          </a:xfrm>
          <a:prstGeom prst="rect">
            <a:avLst/>
          </a:prstGeom>
          <a:noFill/>
        </p:spPr>
        <p:txBody>
          <a:bodyPr wrap="square" rtlCol="0">
            <a:spAutoFit/>
          </a:bodyPr>
          <a:lstStyle/>
          <a:p>
            <a:r>
              <a:rPr lang="en-US"/>
              <a:t> Level 2.3 - Opt out request by any privileged user </a:t>
            </a:r>
            <a:endParaRPr lang="en-IN"/>
          </a:p>
        </p:txBody>
      </p:sp>
    </p:spTree>
    <p:extLst>
      <p:ext uri="{BB962C8B-B14F-4D97-AF65-F5344CB8AC3E}">
        <p14:creationId xmlns:p14="http://schemas.microsoft.com/office/powerpoint/2010/main" val="12986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F3CD-721B-41F2-8E13-137832E9B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844" y="1739990"/>
            <a:ext cx="11908311" cy="3378020"/>
          </a:xfrm>
          <a:prstGeom prst="rect">
            <a:avLst/>
          </a:prstGeom>
        </p:spPr>
      </p:pic>
      <p:sp>
        <p:nvSpPr>
          <p:cNvPr id="4" name="TextBox 3">
            <a:extLst>
              <a:ext uri="{FF2B5EF4-FFF2-40B4-BE49-F238E27FC236}">
                <a16:creationId xmlns:a16="http://schemas.microsoft.com/office/drawing/2014/main" id="{E306F48D-D120-462D-B652-A56FE1B966B7}"/>
              </a:ext>
            </a:extLst>
          </p:cNvPr>
          <p:cNvSpPr txBox="1"/>
          <p:nvPr/>
        </p:nvSpPr>
        <p:spPr>
          <a:xfrm>
            <a:off x="1029810" y="5528115"/>
            <a:ext cx="8930936" cy="369332"/>
          </a:xfrm>
          <a:prstGeom prst="rect">
            <a:avLst/>
          </a:prstGeom>
          <a:noFill/>
        </p:spPr>
        <p:txBody>
          <a:bodyPr wrap="square" rtlCol="0">
            <a:spAutoFit/>
          </a:bodyPr>
          <a:lstStyle/>
          <a:p>
            <a:r>
              <a:rPr lang="en-US"/>
              <a:t> Level 2.4 - Update details of any privileged user </a:t>
            </a:r>
            <a:endParaRPr lang="en-IN"/>
          </a:p>
        </p:txBody>
      </p:sp>
    </p:spTree>
    <p:extLst>
      <p:ext uri="{BB962C8B-B14F-4D97-AF65-F5344CB8AC3E}">
        <p14:creationId xmlns:p14="http://schemas.microsoft.com/office/powerpoint/2010/main" val="110971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C1A36-32A5-4F9A-BA0A-7AC36253B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234" y="611651"/>
            <a:ext cx="10786369" cy="5093113"/>
          </a:xfrm>
          <a:prstGeom prst="rect">
            <a:avLst/>
          </a:prstGeom>
        </p:spPr>
      </p:pic>
      <p:sp>
        <p:nvSpPr>
          <p:cNvPr id="4" name="TextBox 3">
            <a:extLst>
              <a:ext uri="{FF2B5EF4-FFF2-40B4-BE49-F238E27FC236}">
                <a16:creationId xmlns:a16="http://schemas.microsoft.com/office/drawing/2014/main" id="{AD8B776B-D68C-40F5-B1C4-C88A06C147C9}"/>
              </a:ext>
            </a:extLst>
          </p:cNvPr>
          <p:cNvSpPr txBox="1"/>
          <p:nvPr/>
        </p:nvSpPr>
        <p:spPr>
          <a:xfrm>
            <a:off x="985421" y="5877017"/>
            <a:ext cx="8300622" cy="369332"/>
          </a:xfrm>
          <a:prstGeom prst="rect">
            <a:avLst/>
          </a:prstGeom>
          <a:noFill/>
        </p:spPr>
        <p:txBody>
          <a:bodyPr wrap="square" rtlCol="0">
            <a:spAutoFit/>
          </a:bodyPr>
          <a:lstStyle/>
          <a:p>
            <a:r>
              <a:rPr lang="en-US"/>
              <a:t> Level 2.5 - Registration of any privileged user </a:t>
            </a:r>
            <a:endParaRPr lang="en-IN"/>
          </a:p>
        </p:txBody>
      </p:sp>
    </p:spTree>
    <p:extLst>
      <p:ext uri="{BB962C8B-B14F-4D97-AF65-F5344CB8AC3E}">
        <p14:creationId xmlns:p14="http://schemas.microsoft.com/office/powerpoint/2010/main" val="419948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112E7-68AD-4065-8342-740E4E1CD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464" y="1086606"/>
            <a:ext cx="8167986" cy="4248599"/>
          </a:xfrm>
          <a:prstGeom prst="rect">
            <a:avLst/>
          </a:prstGeom>
        </p:spPr>
      </p:pic>
      <p:sp>
        <p:nvSpPr>
          <p:cNvPr id="4" name="TextBox 3">
            <a:extLst>
              <a:ext uri="{FF2B5EF4-FFF2-40B4-BE49-F238E27FC236}">
                <a16:creationId xmlns:a16="http://schemas.microsoft.com/office/drawing/2014/main" id="{00B1B6E8-3C86-46CB-9CD4-27680607702F}"/>
              </a:ext>
            </a:extLst>
          </p:cNvPr>
          <p:cNvSpPr txBox="1"/>
          <p:nvPr/>
        </p:nvSpPr>
        <p:spPr>
          <a:xfrm>
            <a:off x="1597180" y="5402062"/>
            <a:ext cx="7963270" cy="369332"/>
          </a:xfrm>
          <a:prstGeom prst="rect">
            <a:avLst/>
          </a:prstGeom>
          <a:noFill/>
        </p:spPr>
        <p:txBody>
          <a:bodyPr wrap="square" rtlCol="0">
            <a:spAutoFit/>
          </a:bodyPr>
          <a:lstStyle/>
          <a:p>
            <a:r>
              <a:rPr lang="en-US"/>
              <a:t> Level 2.6 - Add new student by college </a:t>
            </a:r>
            <a:endParaRPr lang="en-IN"/>
          </a:p>
        </p:txBody>
      </p:sp>
    </p:spTree>
    <p:extLst>
      <p:ext uri="{BB962C8B-B14F-4D97-AF65-F5344CB8AC3E}">
        <p14:creationId xmlns:p14="http://schemas.microsoft.com/office/powerpoint/2010/main" val="231791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EE7FD-C6F1-4EDD-9CE3-53F8E28CA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721" y="1049330"/>
            <a:ext cx="10922558" cy="4095876"/>
          </a:xfrm>
          <a:prstGeom prst="rect">
            <a:avLst/>
          </a:prstGeom>
        </p:spPr>
      </p:pic>
      <p:sp>
        <p:nvSpPr>
          <p:cNvPr id="4" name="TextBox 3">
            <a:extLst>
              <a:ext uri="{FF2B5EF4-FFF2-40B4-BE49-F238E27FC236}">
                <a16:creationId xmlns:a16="http://schemas.microsoft.com/office/drawing/2014/main" id="{4FF0D6BF-B0CA-4944-95E7-3B5508D8EE11}"/>
              </a:ext>
            </a:extLst>
          </p:cNvPr>
          <p:cNvSpPr txBox="1"/>
          <p:nvPr/>
        </p:nvSpPr>
        <p:spPr>
          <a:xfrm>
            <a:off x="1198484" y="5439338"/>
            <a:ext cx="8682361" cy="369332"/>
          </a:xfrm>
          <a:prstGeom prst="rect">
            <a:avLst/>
          </a:prstGeom>
          <a:noFill/>
        </p:spPr>
        <p:txBody>
          <a:bodyPr wrap="square" rtlCol="0">
            <a:spAutoFit/>
          </a:bodyPr>
          <a:lstStyle/>
          <a:p>
            <a:r>
              <a:rPr lang="en-US" dirty="0"/>
              <a:t> Level 2.7 - Update student details by college </a:t>
            </a:r>
            <a:endParaRPr lang="en-IN" dirty="0"/>
          </a:p>
        </p:txBody>
      </p:sp>
    </p:spTree>
    <p:extLst>
      <p:ext uri="{BB962C8B-B14F-4D97-AF65-F5344CB8AC3E}">
        <p14:creationId xmlns:p14="http://schemas.microsoft.com/office/powerpoint/2010/main" val="53060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PROBLEM STATEMENT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US" dirty="0"/>
              <a:t>Students can’t find the right job.</a:t>
            </a:r>
          </a:p>
          <a:p>
            <a:r>
              <a:rPr lang="en-US" dirty="0"/>
              <a:t>Recruiters can’t access student details.</a:t>
            </a:r>
          </a:p>
          <a:p>
            <a:r>
              <a:rPr lang="en-US" dirty="0"/>
              <a:t>Important functions may be missed.</a:t>
            </a:r>
          </a:p>
          <a:p>
            <a:r>
              <a:rPr lang="en-US" dirty="0"/>
              <a:t>Students miss recruiter updates.</a:t>
            </a:r>
          </a:p>
          <a:p>
            <a:r>
              <a:rPr lang="en-US" dirty="0"/>
              <a:t>No effective placement cell management.</a:t>
            </a:r>
          </a:p>
          <a:p>
            <a:endParaRPr lang="en-US" dirty="0"/>
          </a:p>
          <a:p>
            <a:endParaRPr lang="en-US" dirty="0"/>
          </a:p>
          <a:p>
            <a:endParaRPr lang="en-GB" dirty="0"/>
          </a:p>
        </p:txBody>
      </p:sp>
    </p:spTree>
    <p:extLst>
      <p:ext uri="{BB962C8B-B14F-4D97-AF65-F5344CB8AC3E}">
        <p14:creationId xmlns:p14="http://schemas.microsoft.com/office/powerpoint/2010/main" val="203660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97B37-1E1D-4F51-BED3-998B743D8D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75" y="1224740"/>
            <a:ext cx="10501849" cy="3711775"/>
          </a:xfrm>
          <a:prstGeom prst="rect">
            <a:avLst/>
          </a:prstGeom>
        </p:spPr>
      </p:pic>
      <p:sp>
        <p:nvSpPr>
          <p:cNvPr id="4" name="TextBox 3">
            <a:extLst>
              <a:ext uri="{FF2B5EF4-FFF2-40B4-BE49-F238E27FC236}">
                <a16:creationId xmlns:a16="http://schemas.microsoft.com/office/drawing/2014/main" id="{61D958A2-4061-4DD1-920E-47BF252980C0}"/>
              </a:ext>
            </a:extLst>
          </p:cNvPr>
          <p:cNvSpPr txBox="1"/>
          <p:nvPr/>
        </p:nvSpPr>
        <p:spPr>
          <a:xfrm>
            <a:off x="1145219" y="5468645"/>
            <a:ext cx="5424257" cy="369332"/>
          </a:xfrm>
          <a:prstGeom prst="rect">
            <a:avLst/>
          </a:prstGeom>
          <a:noFill/>
        </p:spPr>
        <p:txBody>
          <a:bodyPr wrap="square" rtlCol="0">
            <a:spAutoFit/>
          </a:bodyPr>
          <a:lstStyle/>
          <a:p>
            <a:r>
              <a:rPr lang="en-US"/>
              <a:t> Level 2.8 - Create new job listing by Recruiter </a:t>
            </a:r>
            <a:endParaRPr lang="en-IN"/>
          </a:p>
        </p:txBody>
      </p:sp>
    </p:spTree>
    <p:extLst>
      <p:ext uri="{BB962C8B-B14F-4D97-AF65-F5344CB8AC3E}">
        <p14:creationId xmlns:p14="http://schemas.microsoft.com/office/powerpoint/2010/main" val="2590233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3D1F8-317E-45F8-A22F-164429C7E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307" y="900752"/>
            <a:ext cx="11638456" cy="4670185"/>
          </a:xfrm>
          <a:prstGeom prst="rect">
            <a:avLst/>
          </a:prstGeom>
        </p:spPr>
      </p:pic>
      <p:sp>
        <p:nvSpPr>
          <p:cNvPr id="4" name="TextBox 3">
            <a:extLst>
              <a:ext uri="{FF2B5EF4-FFF2-40B4-BE49-F238E27FC236}">
                <a16:creationId xmlns:a16="http://schemas.microsoft.com/office/drawing/2014/main" id="{238CEDA7-343D-411D-B77F-4C745F6A999C}"/>
              </a:ext>
            </a:extLst>
          </p:cNvPr>
          <p:cNvSpPr txBox="1"/>
          <p:nvPr/>
        </p:nvSpPr>
        <p:spPr>
          <a:xfrm>
            <a:off x="1038687" y="5752730"/>
            <a:ext cx="6027938" cy="369332"/>
          </a:xfrm>
          <a:prstGeom prst="rect">
            <a:avLst/>
          </a:prstGeom>
          <a:noFill/>
        </p:spPr>
        <p:txBody>
          <a:bodyPr wrap="square" rtlCol="0">
            <a:spAutoFit/>
          </a:bodyPr>
          <a:lstStyle/>
          <a:p>
            <a:r>
              <a:rPr lang="en-US"/>
              <a:t> Level 2.9 - Edit or delete job listing by recruiter </a:t>
            </a:r>
            <a:endParaRPr lang="en-IN"/>
          </a:p>
        </p:txBody>
      </p:sp>
    </p:spTree>
    <p:extLst>
      <p:ext uri="{BB962C8B-B14F-4D97-AF65-F5344CB8AC3E}">
        <p14:creationId xmlns:p14="http://schemas.microsoft.com/office/powerpoint/2010/main" val="2670188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3ED2E-649B-4FF3-BCB0-3C5193C622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391" y="895736"/>
            <a:ext cx="11393217" cy="4242977"/>
          </a:xfrm>
          <a:prstGeom prst="rect">
            <a:avLst/>
          </a:prstGeom>
        </p:spPr>
      </p:pic>
      <p:sp>
        <p:nvSpPr>
          <p:cNvPr id="4" name="TextBox 3">
            <a:extLst>
              <a:ext uri="{FF2B5EF4-FFF2-40B4-BE49-F238E27FC236}">
                <a16:creationId xmlns:a16="http://schemas.microsoft.com/office/drawing/2014/main" id="{9A785673-2440-45B1-879F-847D12CF1171}"/>
              </a:ext>
            </a:extLst>
          </p:cNvPr>
          <p:cNvSpPr txBox="1"/>
          <p:nvPr/>
        </p:nvSpPr>
        <p:spPr>
          <a:xfrm>
            <a:off x="1071238" y="5592932"/>
            <a:ext cx="7341833" cy="369332"/>
          </a:xfrm>
          <a:prstGeom prst="rect">
            <a:avLst/>
          </a:prstGeom>
          <a:noFill/>
        </p:spPr>
        <p:txBody>
          <a:bodyPr wrap="square" rtlCol="0">
            <a:spAutoFit/>
          </a:bodyPr>
          <a:lstStyle/>
          <a:p>
            <a:r>
              <a:rPr lang="en-US" dirty="0"/>
              <a:t> Level 2.10 - Review CV by Recruiter </a:t>
            </a:r>
            <a:endParaRPr lang="en-IN" dirty="0"/>
          </a:p>
        </p:txBody>
      </p:sp>
    </p:spTree>
    <p:extLst>
      <p:ext uri="{BB962C8B-B14F-4D97-AF65-F5344CB8AC3E}">
        <p14:creationId xmlns:p14="http://schemas.microsoft.com/office/powerpoint/2010/main" val="273870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64247-110C-44E6-9A04-07B9FBF974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a:stretch/>
        </p:blipFill>
        <p:spPr>
          <a:xfrm>
            <a:off x="682388" y="586854"/>
            <a:ext cx="10943814" cy="4778937"/>
          </a:xfrm>
          <a:prstGeom prst="rect">
            <a:avLst/>
          </a:prstGeom>
        </p:spPr>
      </p:pic>
      <p:sp>
        <p:nvSpPr>
          <p:cNvPr id="4" name="TextBox 3">
            <a:extLst>
              <a:ext uri="{FF2B5EF4-FFF2-40B4-BE49-F238E27FC236}">
                <a16:creationId xmlns:a16="http://schemas.microsoft.com/office/drawing/2014/main" id="{A133B602-70D7-4616-965C-C087D5C5E5FA}"/>
              </a:ext>
            </a:extLst>
          </p:cNvPr>
          <p:cNvSpPr txBox="1"/>
          <p:nvPr/>
        </p:nvSpPr>
        <p:spPr>
          <a:xfrm>
            <a:off x="941034" y="5362113"/>
            <a:ext cx="7093258" cy="646331"/>
          </a:xfrm>
          <a:prstGeom prst="rect">
            <a:avLst/>
          </a:prstGeom>
          <a:noFill/>
        </p:spPr>
        <p:txBody>
          <a:bodyPr wrap="square" rtlCol="0">
            <a:spAutoFit/>
          </a:bodyPr>
          <a:lstStyle/>
          <a:p>
            <a:r>
              <a:rPr lang="en-US" dirty="0"/>
              <a:t> Level 2.11 - Review applications by recruiter </a:t>
            </a:r>
          </a:p>
          <a:p>
            <a:r>
              <a:rPr lang="en-US" dirty="0"/>
              <a:t> </a:t>
            </a:r>
            <a:endParaRPr lang="en-IN" dirty="0"/>
          </a:p>
        </p:txBody>
      </p:sp>
    </p:spTree>
    <p:extLst>
      <p:ext uri="{BB962C8B-B14F-4D97-AF65-F5344CB8AC3E}">
        <p14:creationId xmlns:p14="http://schemas.microsoft.com/office/powerpoint/2010/main" val="418021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900C6-19CB-4B29-8C0E-6F0C37A907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43" t="3283" r="6356" b="3782"/>
          <a:stretch/>
        </p:blipFill>
        <p:spPr>
          <a:xfrm>
            <a:off x="1255593" y="573206"/>
            <a:ext cx="8839595" cy="5385713"/>
          </a:xfrm>
          <a:prstGeom prst="rect">
            <a:avLst/>
          </a:prstGeom>
        </p:spPr>
      </p:pic>
      <p:sp>
        <p:nvSpPr>
          <p:cNvPr id="4" name="TextBox 3">
            <a:extLst>
              <a:ext uri="{FF2B5EF4-FFF2-40B4-BE49-F238E27FC236}">
                <a16:creationId xmlns:a16="http://schemas.microsoft.com/office/drawing/2014/main" id="{C872C121-4C13-49BF-BE79-FC1CB29BE688}"/>
              </a:ext>
            </a:extLst>
          </p:cNvPr>
          <p:cNvSpPr txBox="1"/>
          <p:nvPr/>
        </p:nvSpPr>
        <p:spPr>
          <a:xfrm>
            <a:off x="1464814" y="5894978"/>
            <a:ext cx="6480699" cy="923330"/>
          </a:xfrm>
          <a:prstGeom prst="rect">
            <a:avLst/>
          </a:prstGeom>
          <a:noFill/>
        </p:spPr>
        <p:txBody>
          <a:bodyPr wrap="square" rtlCol="0">
            <a:spAutoFit/>
          </a:bodyPr>
          <a:lstStyle/>
          <a:p>
            <a:r>
              <a:rPr lang="en-US" dirty="0"/>
              <a:t> Level 2.12 - Entering personalization details by student </a:t>
            </a:r>
          </a:p>
          <a:p>
            <a:r>
              <a:rPr lang="en-US" dirty="0"/>
              <a:t> </a:t>
            </a:r>
          </a:p>
          <a:p>
            <a:r>
              <a:rPr lang="en-US" dirty="0"/>
              <a:t> </a:t>
            </a:r>
            <a:endParaRPr lang="en-IN" dirty="0"/>
          </a:p>
        </p:txBody>
      </p:sp>
    </p:spTree>
    <p:extLst>
      <p:ext uri="{BB962C8B-B14F-4D97-AF65-F5344CB8AC3E}">
        <p14:creationId xmlns:p14="http://schemas.microsoft.com/office/powerpoint/2010/main" val="216804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EAFFA-FE21-4C60-8CD7-8F8BF7EE76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27" t="11976" r="8031" b="5399"/>
          <a:stretch/>
        </p:blipFill>
        <p:spPr>
          <a:xfrm>
            <a:off x="1170063" y="760169"/>
            <a:ext cx="7807051" cy="4944596"/>
          </a:xfrm>
          <a:prstGeom prst="rect">
            <a:avLst/>
          </a:prstGeom>
        </p:spPr>
      </p:pic>
      <p:sp>
        <p:nvSpPr>
          <p:cNvPr id="4" name="TextBox 3">
            <a:extLst>
              <a:ext uri="{FF2B5EF4-FFF2-40B4-BE49-F238E27FC236}">
                <a16:creationId xmlns:a16="http://schemas.microsoft.com/office/drawing/2014/main" id="{F4014702-6B5E-4890-AFAE-10D9A1522451}"/>
              </a:ext>
            </a:extLst>
          </p:cNvPr>
          <p:cNvSpPr txBox="1"/>
          <p:nvPr/>
        </p:nvSpPr>
        <p:spPr>
          <a:xfrm>
            <a:off x="1518082" y="5584055"/>
            <a:ext cx="7111014" cy="646331"/>
          </a:xfrm>
          <a:prstGeom prst="rect">
            <a:avLst/>
          </a:prstGeom>
          <a:noFill/>
        </p:spPr>
        <p:txBody>
          <a:bodyPr wrap="square" rtlCol="0">
            <a:spAutoFit/>
          </a:bodyPr>
          <a:lstStyle/>
          <a:p>
            <a:r>
              <a:rPr lang="en-US" dirty="0"/>
              <a:t> Level 2.13 -  Following topics or recruiters by student </a:t>
            </a:r>
          </a:p>
          <a:p>
            <a:r>
              <a:rPr lang="en-US" dirty="0"/>
              <a:t> </a:t>
            </a:r>
            <a:endParaRPr lang="en-IN" dirty="0"/>
          </a:p>
        </p:txBody>
      </p:sp>
    </p:spTree>
    <p:extLst>
      <p:ext uri="{BB962C8B-B14F-4D97-AF65-F5344CB8AC3E}">
        <p14:creationId xmlns:p14="http://schemas.microsoft.com/office/powerpoint/2010/main" val="274079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2B2B5-6D94-40EA-B3DE-8601BAF3E1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14"/>
          <a:stretch/>
        </p:blipFill>
        <p:spPr>
          <a:xfrm>
            <a:off x="710213" y="709304"/>
            <a:ext cx="8993079" cy="5149957"/>
          </a:xfrm>
          <a:prstGeom prst="rect">
            <a:avLst/>
          </a:prstGeom>
        </p:spPr>
      </p:pic>
      <p:sp>
        <p:nvSpPr>
          <p:cNvPr id="4" name="TextBox 3">
            <a:extLst>
              <a:ext uri="{FF2B5EF4-FFF2-40B4-BE49-F238E27FC236}">
                <a16:creationId xmlns:a16="http://schemas.microsoft.com/office/drawing/2014/main" id="{5CF95422-99C0-40D8-B613-9A82048A86E3}"/>
              </a:ext>
            </a:extLst>
          </p:cNvPr>
          <p:cNvSpPr txBox="1"/>
          <p:nvPr/>
        </p:nvSpPr>
        <p:spPr>
          <a:xfrm>
            <a:off x="985421" y="5779363"/>
            <a:ext cx="7741329" cy="369332"/>
          </a:xfrm>
          <a:prstGeom prst="rect">
            <a:avLst/>
          </a:prstGeom>
          <a:noFill/>
        </p:spPr>
        <p:txBody>
          <a:bodyPr wrap="square" rtlCol="0">
            <a:spAutoFit/>
          </a:bodyPr>
          <a:lstStyle/>
          <a:p>
            <a:r>
              <a:rPr lang="en-US" dirty="0"/>
              <a:t> Level 2.14 - Apply for job by student </a:t>
            </a:r>
            <a:endParaRPr lang="en-IN" dirty="0"/>
          </a:p>
        </p:txBody>
      </p:sp>
    </p:spTree>
    <p:extLst>
      <p:ext uri="{BB962C8B-B14F-4D97-AF65-F5344CB8AC3E}">
        <p14:creationId xmlns:p14="http://schemas.microsoft.com/office/powerpoint/2010/main" val="30459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25F32-13BD-44A9-ACC2-32E02FE2AC86}"/>
              </a:ext>
            </a:extLst>
          </p:cNvPr>
          <p:cNvSpPr txBox="1"/>
          <p:nvPr/>
        </p:nvSpPr>
        <p:spPr>
          <a:xfrm>
            <a:off x="600502" y="1162208"/>
            <a:ext cx="320722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srgbClr val="2279BE"/>
                </a:solidFill>
                <a:effectLst/>
                <a:uLnTx/>
                <a:uFillTx/>
                <a:latin typeface="Tw Cen M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4400" b="1" dirty="0">
                <a:solidFill>
                  <a:srgbClr val="2279BE"/>
                </a:solidFill>
                <a:latin typeface="Tw Cen MT"/>
              </a:rPr>
              <a:t>MODELLING</a:t>
            </a:r>
            <a:endParaRPr kumimoji="0" lang="en-IN" sz="4400" b="1" i="0" u="none" strike="noStrike" kern="1200" cap="none" spc="0" normalizeH="0" baseline="0" noProof="0" dirty="0">
              <a:ln>
                <a:noFill/>
              </a:ln>
              <a:solidFill>
                <a:srgbClr val="2279BE"/>
              </a:solidFill>
              <a:effectLst/>
              <a:uLnTx/>
              <a:uFillTx/>
              <a:latin typeface="Tw Cen MT"/>
              <a:ea typeface="+mn-ea"/>
              <a:cs typeface="+mn-cs"/>
            </a:endParaRPr>
          </a:p>
        </p:txBody>
      </p:sp>
      <p:pic>
        <p:nvPicPr>
          <p:cNvPr id="4" name="Picture 3">
            <a:extLst>
              <a:ext uri="{FF2B5EF4-FFF2-40B4-BE49-F238E27FC236}">
                <a16:creationId xmlns:a16="http://schemas.microsoft.com/office/drawing/2014/main" id="{2E3A7858-9AC8-4DE1-9C96-AA04DC6A0135}"/>
              </a:ext>
            </a:extLst>
          </p:cNvPr>
          <p:cNvPicPr>
            <a:picLocks noChangeAspect="1"/>
          </p:cNvPicPr>
          <p:nvPr/>
        </p:nvPicPr>
        <p:blipFill rotWithShape="1">
          <a:blip r:embed="rId2">
            <a:extLst>
              <a:ext uri="{28A0092B-C50C-407E-A947-70E740481C1C}">
                <a14:useLocalDpi xmlns:a14="http://schemas.microsoft.com/office/drawing/2010/main" val="0"/>
              </a:ext>
            </a:extLst>
          </a:blip>
          <a:srcRect t="2160" r="11506" b="4880"/>
          <a:stretch/>
        </p:blipFill>
        <p:spPr>
          <a:xfrm>
            <a:off x="3804582" y="-13650"/>
            <a:ext cx="8387418" cy="6477950"/>
          </a:xfrm>
          <a:prstGeom prst="rect">
            <a:avLst/>
          </a:prstGeom>
        </p:spPr>
      </p:pic>
      <p:pic>
        <p:nvPicPr>
          <p:cNvPr id="5" name="Picture 4">
            <a:extLst>
              <a:ext uri="{FF2B5EF4-FFF2-40B4-BE49-F238E27FC236}">
                <a16:creationId xmlns:a16="http://schemas.microsoft.com/office/drawing/2014/main" id="{441889E4-03C5-471F-805E-909652FBF29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72003"/>
            <a:ext cx="541148" cy="522244"/>
          </a:xfrm>
          <a:prstGeom prst="ellipse">
            <a:avLst/>
          </a:prstGeom>
          <a:ln w="63500" cap="rnd">
            <a:noFill/>
          </a:ln>
          <a:effectLst/>
        </p:spPr>
      </p:pic>
      <p:sp>
        <p:nvSpPr>
          <p:cNvPr id="6" name="Rectangle 5">
            <a:extLst>
              <a:ext uri="{FF2B5EF4-FFF2-40B4-BE49-F238E27FC236}">
                <a16:creationId xmlns:a16="http://schemas.microsoft.com/office/drawing/2014/main" id="{3AF42C2A-6973-4650-B1AE-38901A0C0A1C}"/>
              </a:ext>
            </a:extLst>
          </p:cNvPr>
          <p:cNvSpPr/>
          <p:nvPr/>
        </p:nvSpPr>
        <p:spPr>
          <a:xfrm>
            <a:off x="683217" y="128512"/>
            <a:ext cx="3124510" cy="72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7" name="Rectangle 6">
            <a:extLst>
              <a:ext uri="{FF2B5EF4-FFF2-40B4-BE49-F238E27FC236}">
                <a16:creationId xmlns:a16="http://schemas.microsoft.com/office/drawing/2014/main" id="{F3F60E6D-2C90-4640-ADFA-77C3734AFE1A}"/>
              </a:ext>
            </a:extLst>
          </p:cNvPr>
          <p:cNvSpPr/>
          <p:nvPr/>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9164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1763051"/>
            <a:ext cx="3402011" cy="490537"/>
          </a:xfrm>
        </p:spPr>
        <p:txBody>
          <a:bodyPr>
            <a:normAutofit fontScale="92500"/>
          </a:bodyPr>
          <a:lstStyle/>
          <a:p>
            <a:r>
              <a:rPr lang="en-US" dirty="0"/>
              <a:t>DATABASE CONNECTION</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2345663"/>
            <a:ext cx="3402010" cy="1083337"/>
          </a:xfrm>
        </p:spPr>
        <p:txBody>
          <a:bodyPr>
            <a:normAutofit fontScale="77500" lnSpcReduction="20000"/>
          </a:bodyPr>
          <a:lstStyle/>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spring.data.mongodb.host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localhost</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spring.data.mongodb.port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27017</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spring.data.mongodb.database</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err="1">
                <a:solidFill>
                  <a:srgbClr val="2AA198"/>
                </a:solidFill>
                <a:latin typeface="Open Sans" panose="020B0606030504020204" pitchFamily="34" charset="0"/>
                <a:ea typeface="Open Sans" panose="020B0606030504020204" pitchFamily="34" charset="0"/>
                <a:cs typeface="Open Sans" panose="020B0606030504020204" pitchFamily="34" charset="0"/>
              </a:rPr>
              <a:t>cirp</a:t>
            </a:r>
            <a:endPar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1763051"/>
            <a:ext cx="3402011" cy="490537"/>
          </a:xfrm>
        </p:spPr>
        <p:txBody>
          <a:bodyPr>
            <a:normAutofit/>
          </a:bodyPr>
          <a:lstStyle/>
          <a:p>
            <a:pPr marL="0" indent="0">
              <a:buNone/>
            </a:pPr>
            <a:r>
              <a:rPr lang="en-US" dirty="0"/>
              <a:t>VIEW RESOLUTION</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2345662"/>
            <a:ext cx="3402011" cy="3925887"/>
          </a:xfrm>
        </p:spPr>
        <p:txBody>
          <a:bodyPr>
            <a:normAutofit/>
          </a:bodyPr>
          <a:lstStyle/>
          <a:p>
            <a:pPr marL="0" indent="0">
              <a:lnSpc>
                <a:spcPct val="100000"/>
              </a:lnSpc>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ViewControllerRegistry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nSpc>
                <a:spcPct val="100000"/>
              </a:lnSpc>
              <a:spcBef>
                <a:spcPts val="0"/>
              </a:spcBef>
              <a:buNone/>
            </a:pPr>
            <a:endPar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ct val="100000"/>
              </a:lnSpc>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register_college</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etc. additional code omitted */</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1763051"/>
            <a:ext cx="3402011" cy="490537"/>
          </a:xfrm>
        </p:spPr>
        <p:txBody>
          <a:bodyPr>
            <a:normAutofit/>
          </a:bodyPr>
          <a:lstStyle/>
          <a:p>
            <a:pPr marL="0" indent="0">
              <a:buNone/>
            </a:pPr>
            <a:r>
              <a:rPr lang="en-US" dirty="0"/>
              <a:t>EMAIL</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2345662"/>
            <a:ext cx="3402011" cy="3925887"/>
          </a:xfrm>
        </p:spPr>
        <p:txBody>
          <a:bodyPr>
            <a:noAutofit/>
          </a:bodyPr>
          <a:lstStyle/>
          <a:p>
            <a:pPr marL="0" indent="0">
              <a:spcBef>
                <a:spcPts val="0"/>
              </a:spcBef>
              <a:buNone/>
            </a:pPr>
            <a:r>
              <a:rPr lang="en-GB"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@Autowired</a:t>
            </a:r>
          </a:p>
          <a:p>
            <a:pPr marL="0" indent="0">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JavaMailSender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sendEmail</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try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endParaRPr lang="en-US" sz="1400" dirty="0">
              <a:solidFill>
                <a:srgbClr val="0000C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createMimeMessage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.setRecipient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Message.RecipientType.</a:t>
            </a:r>
            <a:r>
              <a:rPr lang="en-US" sz="1400" i="1" dirty="0">
                <a:solidFill>
                  <a:srgbClr val="0000C0"/>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InternetAddress</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.setSubject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fr-FR"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fr-FR"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fr-FR"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text</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/html"</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C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catch</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MessagingException</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.printStackTrace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a:extLst>
              <a:ext uri="{FF2B5EF4-FFF2-40B4-BE49-F238E27FC236}">
                <a16:creationId xmlns:a16="http://schemas.microsoft.com/office/drawing/2014/main" id="{8F9CE221-9E8B-43B0-BA5C-51CCA42F4FF7}"/>
              </a:ext>
            </a:extLst>
          </p:cNvPr>
          <p:cNvSpPr>
            <a:spLocks noGrp="1"/>
          </p:cNvSpPr>
          <p:nvPr>
            <p:ph type="title"/>
          </p:nvPr>
        </p:nvSpPr>
        <p:spPr>
          <a:xfrm>
            <a:off x="810904" y="455541"/>
            <a:ext cx="10515600" cy="776288"/>
          </a:xfrm>
        </p:spPr>
        <p:txBody>
          <a:bodyPr/>
          <a:lstStyle/>
          <a:p>
            <a:r>
              <a:rPr lang="en-US" dirty="0"/>
              <a:t>IMPLEMENTATION</a:t>
            </a:r>
          </a:p>
        </p:txBody>
      </p:sp>
      <p:sp>
        <p:nvSpPr>
          <p:cNvPr id="12" name="Content Placeholder 2">
            <a:extLst>
              <a:ext uri="{FF2B5EF4-FFF2-40B4-BE49-F238E27FC236}">
                <a16:creationId xmlns:a16="http://schemas.microsoft.com/office/drawing/2014/main" id="{32D945C3-778B-4FD2-BE4D-9F93EF3A7197}"/>
              </a:ext>
            </a:extLst>
          </p:cNvPr>
          <p:cNvSpPr txBox="1">
            <a:spLocks/>
          </p:cNvSpPr>
          <p:nvPr/>
        </p:nvSpPr>
        <p:spPr>
          <a:xfrm>
            <a:off x="758316" y="1082553"/>
            <a:ext cx="11144535" cy="656732"/>
          </a:xfrm>
          <a:prstGeom prst="rect">
            <a:avLst/>
          </a:prstGeom>
          <a:no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123E6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D3E5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D3E5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Here we try to provide an overview of </a:t>
            </a:r>
            <a:r>
              <a:rPr lang="en-US" sz="1800" dirty="0">
                <a:solidFill>
                  <a:srgbClr val="335A7D"/>
                </a:solidFill>
              </a:rPr>
              <a:t>the</a:t>
            </a:r>
            <a:r>
              <a:rPr lang="en-US" sz="1800" dirty="0"/>
              <a:t> application development involved using sample codes and application screenshots. </a:t>
            </a:r>
            <a:endParaRPr lang="en-US" dirty="0"/>
          </a:p>
        </p:txBody>
      </p:sp>
      <p:sp>
        <p:nvSpPr>
          <p:cNvPr id="13" name="Text Placeholder 7">
            <a:extLst>
              <a:ext uri="{FF2B5EF4-FFF2-40B4-BE49-F238E27FC236}">
                <a16:creationId xmlns:a16="http://schemas.microsoft.com/office/drawing/2014/main" id="{5802F669-C27D-4504-BC57-0DF3D5EAC977}"/>
              </a:ext>
            </a:extLst>
          </p:cNvPr>
          <p:cNvSpPr txBox="1">
            <a:spLocks/>
          </p:cNvSpPr>
          <p:nvPr/>
        </p:nvSpPr>
        <p:spPr>
          <a:xfrm>
            <a:off x="810904" y="3643905"/>
            <a:ext cx="3402011" cy="490537"/>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SESSION CONTROL</a:t>
            </a:r>
          </a:p>
        </p:txBody>
      </p:sp>
      <p:sp>
        <p:nvSpPr>
          <p:cNvPr id="14" name="Content Placeholder 8">
            <a:extLst>
              <a:ext uri="{FF2B5EF4-FFF2-40B4-BE49-F238E27FC236}">
                <a16:creationId xmlns:a16="http://schemas.microsoft.com/office/drawing/2014/main" id="{7ECACDA6-4FFC-46DC-80EB-C51BD662F1EB}"/>
              </a:ext>
            </a:extLst>
          </p:cNvPr>
          <p:cNvSpPr txBox="1">
            <a:spLocks/>
          </p:cNvSpPr>
          <p:nvPr/>
        </p:nvSpPr>
        <p:spPr>
          <a:xfrm>
            <a:off x="810903" y="4226448"/>
            <a:ext cx="3402011" cy="2045101"/>
          </a:xfrm>
          <a:prstGeom prst="rect">
            <a:avLst/>
          </a:prstGeom>
          <a:solidFill>
            <a:srgbClr val="FFFF9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server.servlet.session.timeout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20m</a:t>
            </a:r>
          </a:p>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server.servlet.session.cookie.http</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-only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gn="l">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server.servlet.session.cookie.secure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server.error.whitelabel.enabled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false</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5578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616641"/>
            <a:ext cx="3402011" cy="490537"/>
          </a:xfrm>
        </p:spPr>
        <p:txBody>
          <a:bodyPr>
            <a:normAutofit/>
          </a:bodyPr>
          <a:lstStyle/>
          <a:p>
            <a:pPr marL="0" indent="0">
              <a:buNone/>
            </a:pPr>
            <a:r>
              <a:rPr lang="en-US" dirty="0"/>
              <a:t>SECURITY</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1241946"/>
            <a:ext cx="3402010" cy="5029605"/>
          </a:xfrm>
        </p:spPr>
        <p:txBody>
          <a:bodyPr>
            <a:normAutofit fontScale="77500" lnSpcReduction="20000"/>
          </a:bodyPr>
          <a:lstStyle/>
          <a:p>
            <a:pPr marL="0" indent="0" algn="l">
              <a:lnSpc>
                <a:spcPct val="120000"/>
              </a:lnSpc>
              <a:spcBef>
                <a:spcPts val="0"/>
              </a:spcBef>
              <a:buNone/>
            </a:pP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protected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configure(</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HttpSecurity</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throws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Exception {</a:t>
            </a:r>
          </a:p>
          <a:p>
            <a:pPr marL="0" indent="0" algn="l">
              <a:lnSpc>
                <a:spcPct val="120000"/>
              </a:lnSpc>
              <a:spcBef>
                <a:spcPts val="0"/>
              </a:spcBef>
              <a:buNone/>
            </a:pPr>
            <a:r>
              <a:rPr lang="en-GB" sz="15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.authorizeRequests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"/terms-and-conditions"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"/error"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permitAll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"/admin-panel"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"/college-admin-panel"</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"/create-job"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"manage-job"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"job-applications"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anyRequest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().authenticated()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formLogin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customizeAuthenticationSuccessHandler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loginPage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failureUrl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login?error</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=true"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httpBasic</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5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20000"/>
              </a:lnSpc>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616641"/>
            <a:ext cx="3402011" cy="490537"/>
          </a:xfrm>
        </p:spPr>
        <p:txBody>
          <a:bodyPr>
            <a:normAutofit/>
          </a:bodyPr>
          <a:lstStyle/>
          <a:p>
            <a:pPr marL="0" indent="0">
              <a:buNone/>
            </a:pPr>
            <a:r>
              <a:rPr lang="en-US" dirty="0"/>
              <a:t>SERVICE</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1241944"/>
            <a:ext cx="3402011" cy="5029605"/>
          </a:xfrm>
        </p:spPr>
        <p:txBody>
          <a:bodyPr>
            <a:noAutofit/>
          </a:bodyPr>
          <a:lstStyle/>
          <a:p>
            <a:pPr marL="0" indent="0" algn="l">
              <a:spcBef>
                <a:spcPts val="0"/>
              </a:spcBef>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Sample code from services package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resetPassword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find</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.findClass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passwordEncoder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.encode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.setToken</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US"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@Scheduled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(cron = </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"0 0 12 * * ?"</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Scheduled to run at 12 PM everyday</a:t>
            </a:r>
          </a:p>
          <a:p>
            <a:pPr marL="0" indent="0" algn="l">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Calendar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getInstance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Date());</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DATE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-14);</a:t>
            </a:r>
          </a:p>
          <a:p>
            <a:pPr marL="0" indent="0" algn="l">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cirpRepository.deleteRejectedRegistrations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calender.getTime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endPar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616641"/>
            <a:ext cx="3402011" cy="490537"/>
          </a:xfrm>
        </p:spPr>
        <p:txBody>
          <a:bodyPr>
            <a:normAutofit/>
          </a:bodyPr>
          <a:lstStyle/>
          <a:p>
            <a:pPr marL="0" indent="0">
              <a:buNone/>
            </a:pPr>
            <a:r>
              <a:rPr lang="en-US" dirty="0"/>
              <a:t>REPOSITORY</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1241945"/>
            <a:ext cx="3402011" cy="2187055"/>
          </a:xfrm>
        </p:spPr>
        <p:txBody>
          <a:bodyPr>
            <a:normAutofit lnSpcReduction="10000"/>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F7F5F"/>
                </a:solidFill>
                <a:effectLst/>
                <a:uLnTx/>
                <a:uFillTx/>
                <a:latin typeface="Open Sans" panose="020B0606030504020204" pitchFamily="34" charset="0"/>
                <a:ea typeface="Open Sans" panose="020B0606030504020204" pitchFamily="34" charset="0"/>
                <a:cs typeface="Open Sans" panose="020B0606030504020204" pitchFamily="34" charset="0"/>
              </a:rPr>
              <a:t>// Sample code from repository</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ContactInfo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Query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Query();</a:t>
            </a:r>
          </a:p>
          <a:p>
            <a:pPr marL="0" indent="0" algn="l">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.addCriteria</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a:t>
            </a:r>
            <a:r>
              <a:rPr lang="en-US" sz="1400" i="1" dirty="0">
                <a:solidFill>
                  <a:srgbClr val="2A00FF"/>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.is(</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mongoTemplate</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.updateFirst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Update().set(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3" name="Text Placeholder 7">
            <a:extLst>
              <a:ext uri="{FF2B5EF4-FFF2-40B4-BE49-F238E27FC236}">
                <a16:creationId xmlns:a16="http://schemas.microsoft.com/office/drawing/2014/main" id="{1D359A86-BA75-4EF5-9575-DECA3DD08E8F}"/>
              </a:ext>
            </a:extLst>
          </p:cNvPr>
          <p:cNvSpPr txBox="1">
            <a:spLocks/>
          </p:cNvSpPr>
          <p:nvPr/>
        </p:nvSpPr>
        <p:spPr>
          <a:xfrm>
            <a:off x="7950200" y="3575714"/>
            <a:ext cx="3402011" cy="506893"/>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CONTROLLER</a:t>
            </a:r>
          </a:p>
        </p:txBody>
      </p:sp>
      <p:sp>
        <p:nvSpPr>
          <p:cNvPr id="14" name="Content Placeholder 8">
            <a:extLst>
              <a:ext uri="{FF2B5EF4-FFF2-40B4-BE49-F238E27FC236}">
                <a16:creationId xmlns:a16="http://schemas.microsoft.com/office/drawing/2014/main" id="{0B542923-BED6-41C8-962E-9776F61F1BC3}"/>
              </a:ext>
            </a:extLst>
          </p:cNvPr>
          <p:cNvSpPr txBox="1">
            <a:spLocks/>
          </p:cNvSpPr>
          <p:nvPr/>
        </p:nvSpPr>
        <p:spPr>
          <a:xfrm>
            <a:off x="7950199" y="4158257"/>
            <a:ext cx="3402011" cy="2113292"/>
          </a:xfrm>
          <a:prstGeom prst="rect">
            <a:avLst/>
          </a:prstGeom>
          <a:solidFill>
            <a:srgbClr val="FFFF9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//Sample code from controllers package</a:t>
            </a:r>
          </a:p>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@PostMapping</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(value=</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"/accept-user"</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acceptRegistration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@RequestParam</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Authentication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US" sz="135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accept_reject</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.acceptRejectRegistration</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"confirm"</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return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"redirect:/admin/admin-panel"</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endParaRPr lang="en-GB" sz="13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45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MOTIVATION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Provide a user-friendly recruitment portal platform.</a:t>
            </a:r>
          </a:p>
          <a:p>
            <a:r>
              <a:rPr lang="en-GB" dirty="0"/>
              <a:t>Ease the work of staffs.</a:t>
            </a:r>
          </a:p>
          <a:p>
            <a:r>
              <a:rPr lang="en-GB" dirty="0"/>
              <a:t>Provide medium to choose best companies and employees.</a:t>
            </a:r>
          </a:p>
          <a:p>
            <a:r>
              <a:rPr lang="en-GB" dirty="0"/>
              <a:t>Provide categorized and suitable jobs.</a:t>
            </a:r>
          </a:p>
          <a:p>
            <a:r>
              <a:rPr lang="en-GB" dirty="0"/>
              <a:t>Increase knowledge about job resources.</a:t>
            </a:r>
          </a:p>
          <a:p>
            <a:pPr>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1061575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AF1-4ACC-4C93-BF8A-878C64D85176}"/>
              </a:ext>
            </a:extLst>
          </p:cNvPr>
          <p:cNvSpPr>
            <a:spLocks noGrp="1"/>
          </p:cNvSpPr>
          <p:nvPr>
            <p:ph type="title"/>
          </p:nvPr>
        </p:nvSpPr>
        <p:spPr/>
        <p:txBody>
          <a:bodyPr>
            <a:noAutofit/>
          </a:bodyPr>
          <a:lstStyle/>
          <a:p>
            <a:r>
              <a:rPr lang="en-US" dirty="0"/>
              <a:t>APPLICATION </a:t>
            </a:r>
            <a:br>
              <a:rPr lang="en-US" dirty="0"/>
            </a:br>
            <a:r>
              <a:rPr lang="en-US" dirty="0"/>
              <a:t>SCREENSHOTS</a:t>
            </a:r>
            <a:endParaRPr lang="en-GB" dirty="0"/>
          </a:p>
        </p:txBody>
      </p:sp>
    </p:spTree>
    <p:extLst>
      <p:ext uri="{BB962C8B-B14F-4D97-AF65-F5344CB8AC3E}">
        <p14:creationId xmlns:p14="http://schemas.microsoft.com/office/powerpoint/2010/main" val="552249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CEE1A-587C-4B88-B56D-F15918DE933C}"/>
              </a:ext>
            </a:extLst>
          </p:cNvPr>
          <p:cNvSpPr txBox="1"/>
          <p:nvPr/>
        </p:nvSpPr>
        <p:spPr>
          <a:xfrm>
            <a:off x="136478" y="5786018"/>
            <a:ext cx="11668835" cy="369332"/>
          </a:xfrm>
          <a:prstGeom prst="rect">
            <a:avLst/>
          </a:prstGeom>
          <a:noFill/>
        </p:spPr>
        <p:txBody>
          <a:bodyPr wrap="square" rtlCol="0">
            <a:spAutoFit/>
          </a:bodyPr>
          <a:lstStyle/>
          <a:p>
            <a:pPr algn="ctr"/>
            <a:r>
              <a:rPr lang="en-US" dirty="0"/>
              <a:t>Application startup: all admins are created and initialized, they receive the randomly generated password by email.</a:t>
            </a:r>
            <a:endParaRPr lang="en-IN" dirty="0"/>
          </a:p>
        </p:txBody>
      </p:sp>
      <p:pic>
        <p:nvPicPr>
          <p:cNvPr id="6" name="Picture 5">
            <a:extLst>
              <a:ext uri="{FF2B5EF4-FFF2-40B4-BE49-F238E27FC236}">
                <a16:creationId xmlns:a16="http://schemas.microsoft.com/office/drawing/2014/main" id="{F4A44B25-F3B3-4CC0-92FE-229710F343E6}"/>
              </a:ext>
            </a:extLst>
          </p:cNvPr>
          <p:cNvPicPr>
            <a:picLocks noChangeAspect="1"/>
          </p:cNvPicPr>
          <p:nvPr/>
        </p:nvPicPr>
        <p:blipFill>
          <a:blip r:embed="rId2"/>
          <a:stretch>
            <a:fillRect/>
          </a:stretch>
        </p:blipFill>
        <p:spPr>
          <a:xfrm>
            <a:off x="1254216" y="1499044"/>
            <a:ext cx="9683567" cy="3064232"/>
          </a:xfrm>
          <a:prstGeom prst="rect">
            <a:avLst/>
          </a:prstGeom>
        </p:spPr>
      </p:pic>
    </p:spTree>
    <p:extLst>
      <p:ext uri="{BB962C8B-B14F-4D97-AF65-F5344CB8AC3E}">
        <p14:creationId xmlns:p14="http://schemas.microsoft.com/office/powerpoint/2010/main" val="152676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2F08-B598-403D-B959-82AA9BEBE53E}"/>
              </a:ext>
            </a:extLst>
          </p:cNvPr>
          <p:cNvPicPr>
            <a:picLocks noChangeAspect="1"/>
          </p:cNvPicPr>
          <p:nvPr/>
        </p:nvPicPr>
        <p:blipFill rotWithShape="1">
          <a:blip r:embed="rId2"/>
          <a:srcRect b="742"/>
          <a:stretch/>
        </p:blipFill>
        <p:spPr>
          <a:xfrm>
            <a:off x="3536873" y="571485"/>
            <a:ext cx="5118253" cy="5301281"/>
          </a:xfrm>
          <a:prstGeom prst="rect">
            <a:avLst/>
          </a:prstGeom>
        </p:spPr>
      </p:pic>
      <p:sp>
        <p:nvSpPr>
          <p:cNvPr id="4" name="TextBox 3">
            <a:extLst>
              <a:ext uri="{FF2B5EF4-FFF2-40B4-BE49-F238E27FC236}">
                <a16:creationId xmlns:a16="http://schemas.microsoft.com/office/drawing/2014/main" id="{B652648C-F579-4F4B-9927-E9507ED766B8}"/>
              </a:ext>
            </a:extLst>
          </p:cNvPr>
          <p:cNvSpPr txBox="1"/>
          <p:nvPr/>
        </p:nvSpPr>
        <p:spPr>
          <a:xfrm>
            <a:off x="136478" y="5937160"/>
            <a:ext cx="11668835" cy="369332"/>
          </a:xfrm>
          <a:prstGeom prst="rect">
            <a:avLst/>
          </a:prstGeom>
          <a:noFill/>
        </p:spPr>
        <p:txBody>
          <a:bodyPr wrap="square" rtlCol="0">
            <a:spAutoFit/>
          </a:bodyPr>
          <a:lstStyle/>
          <a:p>
            <a:pPr algn="ctr"/>
            <a:r>
              <a:rPr lang="en-US" dirty="0"/>
              <a:t>Full page screenshot of home page. Our Solutions in the navigation bar redirects to the anchor “What’s in it for you?”</a:t>
            </a:r>
            <a:endParaRPr lang="en-IN" dirty="0"/>
          </a:p>
        </p:txBody>
      </p:sp>
    </p:spTree>
    <p:extLst>
      <p:ext uri="{BB962C8B-B14F-4D97-AF65-F5344CB8AC3E}">
        <p14:creationId xmlns:p14="http://schemas.microsoft.com/office/powerpoint/2010/main" val="2009948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6F8BF-3E89-4EF4-B548-2311759D3AB1}"/>
              </a:ext>
            </a:extLst>
          </p:cNvPr>
          <p:cNvPicPr>
            <a:picLocks noChangeAspect="1"/>
          </p:cNvPicPr>
          <p:nvPr/>
        </p:nvPicPr>
        <p:blipFill>
          <a:blip r:embed="rId2"/>
          <a:stretch>
            <a:fillRect/>
          </a:stretch>
        </p:blipFill>
        <p:spPr>
          <a:xfrm>
            <a:off x="1236372" y="716338"/>
            <a:ext cx="9719256" cy="5031057"/>
          </a:xfrm>
          <a:prstGeom prst="rect">
            <a:avLst/>
          </a:prstGeom>
        </p:spPr>
      </p:pic>
      <p:sp>
        <p:nvSpPr>
          <p:cNvPr id="4" name="TextBox 3">
            <a:extLst>
              <a:ext uri="{FF2B5EF4-FFF2-40B4-BE49-F238E27FC236}">
                <a16:creationId xmlns:a16="http://schemas.microsoft.com/office/drawing/2014/main" id="{EE166AD8-083D-44E4-8C09-CC7E7640D902}"/>
              </a:ext>
            </a:extLst>
          </p:cNvPr>
          <p:cNvSpPr txBox="1"/>
          <p:nvPr/>
        </p:nvSpPr>
        <p:spPr>
          <a:xfrm>
            <a:off x="261582" y="5956996"/>
            <a:ext cx="11668835" cy="369332"/>
          </a:xfrm>
          <a:prstGeom prst="rect">
            <a:avLst/>
          </a:prstGeom>
          <a:noFill/>
        </p:spPr>
        <p:txBody>
          <a:bodyPr wrap="square" rtlCol="0">
            <a:spAutoFit/>
          </a:bodyPr>
          <a:lstStyle/>
          <a:p>
            <a:pPr algn="ctr"/>
            <a:r>
              <a:rPr lang="en-US" dirty="0"/>
              <a:t>Register Page</a:t>
            </a:r>
            <a:endParaRPr lang="en-IN" dirty="0"/>
          </a:p>
        </p:txBody>
      </p:sp>
    </p:spTree>
    <p:extLst>
      <p:ext uri="{BB962C8B-B14F-4D97-AF65-F5344CB8AC3E}">
        <p14:creationId xmlns:p14="http://schemas.microsoft.com/office/powerpoint/2010/main" val="4142570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F360A-0602-4BE1-8B8E-2B9ED02F2FD9}"/>
              </a:ext>
            </a:extLst>
          </p:cNvPr>
          <p:cNvPicPr>
            <a:picLocks noChangeAspect="1"/>
          </p:cNvPicPr>
          <p:nvPr/>
        </p:nvPicPr>
        <p:blipFill>
          <a:blip r:embed="rId2"/>
          <a:stretch>
            <a:fillRect/>
          </a:stretch>
        </p:blipFill>
        <p:spPr>
          <a:xfrm>
            <a:off x="3486343" y="489398"/>
            <a:ext cx="4609305" cy="5164428"/>
          </a:xfrm>
          <a:prstGeom prst="rect">
            <a:avLst/>
          </a:prstGeom>
        </p:spPr>
      </p:pic>
      <p:sp>
        <p:nvSpPr>
          <p:cNvPr id="4" name="TextBox 3">
            <a:extLst>
              <a:ext uri="{FF2B5EF4-FFF2-40B4-BE49-F238E27FC236}">
                <a16:creationId xmlns:a16="http://schemas.microsoft.com/office/drawing/2014/main" id="{3790EEDE-8764-49C5-8FFD-25237048EF4B}"/>
              </a:ext>
            </a:extLst>
          </p:cNvPr>
          <p:cNvSpPr txBox="1"/>
          <p:nvPr/>
        </p:nvSpPr>
        <p:spPr>
          <a:xfrm>
            <a:off x="261582" y="5956996"/>
            <a:ext cx="11668835" cy="369332"/>
          </a:xfrm>
          <a:prstGeom prst="rect">
            <a:avLst/>
          </a:prstGeom>
          <a:noFill/>
        </p:spPr>
        <p:txBody>
          <a:bodyPr wrap="square" rtlCol="0">
            <a:spAutoFit/>
          </a:bodyPr>
          <a:lstStyle/>
          <a:p>
            <a:pPr algn="ctr"/>
            <a:r>
              <a:rPr lang="en-US" dirty="0"/>
              <a:t>Terms and Conditions Page</a:t>
            </a:r>
            <a:endParaRPr lang="en-IN" dirty="0"/>
          </a:p>
        </p:txBody>
      </p:sp>
    </p:spTree>
    <p:extLst>
      <p:ext uri="{BB962C8B-B14F-4D97-AF65-F5344CB8AC3E}">
        <p14:creationId xmlns:p14="http://schemas.microsoft.com/office/powerpoint/2010/main" val="204584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D275-CF52-426A-8951-1DA1A4A9C3EB}"/>
              </a:ext>
            </a:extLst>
          </p:cNvPr>
          <p:cNvPicPr>
            <a:picLocks noChangeAspect="1"/>
          </p:cNvPicPr>
          <p:nvPr/>
        </p:nvPicPr>
        <p:blipFill>
          <a:blip r:embed="rId2"/>
          <a:stretch>
            <a:fillRect/>
          </a:stretch>
        </p:blipFill>
        <p:spPr>
          <a:xfrm>
            <a:off x="3978925" y="540912"/>
            <a:ext cx="3627123" cy="5537916"/>
          </a:xfrm>
          <a:prstGeom prst="rect">
            <a:avLst/>
          </a:prstGeom>
        </p:spPr>
      </p:pic>
      <p:sp>
        <p:nvSpPr>
          <p:cNvPr id="4" name="TextBox 3">
            <a:extLst>
              <a:ext uri="{FF2B5EF4-FFF2-40B4-BE49-F238E27FC236}">
                <a16:creationId xmlns:a16="http://schemas.microsoft.com/office/drawing/2014/main" id="{F5FC17F2-8865-44E3-9C7A-677DD8EEDA9B}"/>
              </a:ext>
            </a:extLst>
          </p:cNvPr>
          <p:cNvSpPr txBox="1"/>
          <p:nvPr/>
        </p:nvSpPr>
        <p:spPr>
          <a:xfrm>
            <a:off x="136478" y="6078828"/>
            <a:ext cx="11668835" cy="369332"/>
          </a:xfrm>
          <a:prstGeom prst="rect">
            <a:avLst/>
          </a:prstGeom>
          <a:noFill/>
        </p:spPr>
        <p:txBody>
          <a:bodyPr wrap="square" rtlCol="0">
            <a:spAutoFit/>
          </a:bodyPr>
          <a:lstStyle/>
          <a:p>
            <a:pPr algn="ctr"/>
            <a:r>
              <a:rPr lang="en-US" dirty="0"/>
              <a:t>College Registration Page</a:t>
            </a:r>
            <a:endParaRPr lang="en-IN" dirty="0"/>
          </a:p>
        </p:txBody>
      </p:sp>
    </p:spTree>
    <p:extLst>
      <p:ext uri="{BB962C8B-B14F-4D97-AF65-F5344CB8AC3E}">
        <p14:creationId xmlns:p14="http://schemas.microsoft.com/office/powerpoint/2010/main" val="144554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1543E-66A7-441F-9E25-E50B78C176D4}"/>
              </a:ext>
            </a:extLst>
          </p:cNvPr>
          <p:cNvPicPr>
            <a:picLocks noChangeAspect="1"/>
          </p:cNvPicPr>
          <p:nvPr/>
        </p:nvPicPr>
        <p:blipFill>
          <a:blip r:embed="rId2"/>
          <a:stretch>
            <a:fillRect/>
          </a:stretch>
        </p:blipFill>
        <p:spPr>
          <a:xfrm>
            <a:off x="4030440" y="524813"/>
            <a:ext cx="3658247" cy="5585435"/>
          </a:xfrm>
          <a:prstGeom prst="rect">
            <a:avLst/>
          </a:prstGeom>
        </p:spPr>
      </p:pic>
      <p:sp>
        <p:nvSpPr>
          <p:cNvPr id="3" name="TextBox 2">
            <a:extLst>
              <a:ext uri="{FF2B5EF4-FFF2-40B4-BE49-F238E27FC236}">
                <a16:creationId xmlns:a16="http://schemas.microsoft.com/office/drawing/2014/main" id="{A8737D0D-66B8-43E5-A18E-2397FD78E399}"/>
              </a:ext>
            </a:extLst>
          </p:cNvPr>
          <p:cNvSpPr txBox="1"/>
          <p:nvPr/>
        </p:nvSpPr>
        <p:spPr>
          <a:xfrm>
            <a:off x="136478" y="6078828"/>
            <a:ext cx="11668835" cy="369332"/>
          </a:xfrm>
          <a:prstGeom prst="rect">
            <a:avLst/>
          </a:prstGeom>
          <a:noFill/>
        </p:spPr>
        <p:txBody>
          <a:bodyPr wrap="square" rtlCol="0">
            <a:spAutoFit/>
          </a:bodyPr>
          <a:lstStyle/>
          <a:p>
            <a:pPr algn="ctr"/>
            <a:r>
              <a:rPr lang="en-US" dirty="0"/>
              <a:t>Recruiter Registration Page</a:t>
            </a:r>
            <a:endParaRPr lang="en-IN" dirty="0"/>
          </a:p>
        </p:txBody>
      </p:sp>
    </p:spTree>
    <p:extLst>
      <p:ext uri="{BB962C8B-B14F-4D97-AF65-F5344CB8AC3E}">
        <p14:creationId xmlns:p14="http://schemas.microsoft.com/office/powerpoint/2010/main" val="3951437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312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C76E0-E921-4D08-ACD0-EDCB022958D9}"/>
              </a:ext>
            </a:extLst>
          </p:cNvPr>
          <p:cNvPicPr>
            <a:picLocks noChangeAspect="1"/>
          </p:cNvPicPr>
          <p:nvPr/>
        </p:nvPicPr>
        <p:blipFill rotWithShape="1">
          <a:blip r:embed="rId2"/>
          <a:srcRect t="675" b="77631"/>
          <a:stretch/>
        </p:blipFill>
        <p:spPr>
          <a:xfrm>
            <a:off x="458698" y="1161168"/>
            <a:ext cx="11346615" cy="1277046"/>
          </a:xfrm>
          <a:prstGeom prst="rect">
            <a:avLst/>
          </a:prstGeom>
        </p:spPr>
      </p:pic>
      <p:sp>
        <p:nvSpPr>
          <p:cNvPr id="4" name="TextBox 3">
            <a:extLst>
              <a:ext uri="{FF2B5EF4-FFF2-40B4-BE49-F238E27FC236}">
                <a16:creationId xmlns:a16="http://schemas.microsoft.com/office/drawing/2014/main" id="{E3C2A238-4434-421D-B030-58929192DAFC}"/>
              </a:ext>
            </a:extLst>
          </p:cNvPr>
          <p:cNvSpPr txBox="1"/>
          <p:nvPr/>
        </p:nvSpPr>
        <p:spPr>
          <a:xfrm>
            <a:off x="136478" y="5804048"/>
            <a:ext cx="11668835" cy="646331"/>
          </a:xfrm>
          <a:prstGeom prst="rect">
            <a:avLst/>
          </a:prstGeom>
          <a:noFill/>
        </p:spPr>
        <p:txBody>
          <a:bodyPr wrap="square" rtlCol="0">
            <a:spAutoFit/>
          </a:bodyPr>
          <a:lstStyle/>
          <a:p>
            <a:pPr algn="ctr"/>
            <a:r>
              <a:rPr lang="en-US" dirty="0"/>
              <a:t>Registration exceptions/success notifications to user. </a:t>
            </a:r>
          </a:p>
          <a:p>
            <a:pPr algn="ctr"/>
            <a:r>
              <a:rPr lang="en-US" dirty="0"/>
              <a:t>NB: This is similar in all registration pages and hence avoiding repetition. </a:t>
            </a:r>
            <a:endParaRPr lang="en-IN" dirty="0"/>
          </a:p>
        </p:txBody>
      </p:sp>
      <p:pic>
        <p:nvPicPr>
          <p:cNvPr id="6" name="Picture 5">
            <a:extLst>
              <a:ext uri="{FF2B5EF4-FFF2-40B4-BE49-F238E27FC236}">
                <a16:creationId xmlns:a16="http://schemas.microsoft.com/office/drawing/2014/main" id="{732150B6-C23D-45D5-8704-FAAAB46547FE}"/>
              </a:ext>
            </a:extLst>
          </p:cNvPr>
          <p:cNvPicPr>
            <a:picLocks noChangeAspect="1"/>
          </p:cNvPicPr>
          <p:nvPr/>
        </p:nvPicPr>
        <p:blipFill rotWithShape="1">
          <a:blip r:embed="rId3"/>
          <a:srcRect l="-211" t="12207" r="-1" b="69172"/>
          <a:stretch/>
        </p:blipFill>
        <p:spPr>
          <a:xfrm>
            <a:off x="386688" y="2627290"/>
            <a:ext cx="11346616" cy="1241783"/>
          </a:xfrm>
          <a:prstGeom prst="rect">
            <a:avLst/>
          </a:prstGeom>
        </p:spPr>
      </p:pic>
      <p:pic>
        <p:nvPicPr>
          <p:cNvPr id="8" name="Picture 7">
            <a:extLst>
              <a:ext uri="{FF2B5EF4-FFF2-40B4-BE49-F238E27FC236}">
                <a16:creationId xmlns:a16="http://schemas.microsoft.com/office/drawing/2014/main" id="{A3BFB45D-2264-49AD-8463-97387A2A79AE}"/>
              </a:ext>
            </a:extLst>
          </p:cNvPr>
          <p:cNvPicPr>
            <a:picLocks noChangeAspect="1"/>
          </p:cNvPicPr>
          <p:nvPr/>
        </p:nvPicPr>
        <p:blipFill>
          <a:blip r:embed="rId4"/>
          <a:stretch>
            <a:fillRect/>
          </a:stretch>
        </p:blipFill>
        <p:spPr>
          <a:xfrm>
            <a:off x="458698" y="4058149"/>
            <a:ext cx="11274608" cy="1123141"/>
          </a:xfrm>
          <a:prstGeom prst="rect">
            <a:avLst/>
          </a:prstGeom>
        </p:spPr>
      </p:pic>
    </p:spTree>
    <p:extLst>
      <p:ext uri="{BB962C8B-B14F-4D97-AF65-F5344CB8AC3E}">
        <p14:creationId xmlns:p14="http://schemas.microsoft.com/office/powerpoint/2010/main" val="3046714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0DA96-1CFB-46F4-9331-B6BC114AD0AD}"/>
              </a:ext>
            </a:extLst>
          </p:cNvPr>
          <p:cNvPicPr>
            <a:picLocks noChangeAspect="1"/>
          </p:cNvPicPr>
          <p:nvPr/>
        </p:nvPicPr>
        <p:blipFill>
          <a:blip r:embed="rId2"/>
          <a:stretch>
            <a:fillRect/>
          </a:stretch>
        </p:blipFill>
        <p:spPr>
          <a:xfrm>
            <a:off x="1152659" y="556813"/>
            <a:ext cx="9886682" cy="5117723"/>
          </a:xfrm>
          <a:prstGeom prst="rect">
            <a:avLst/>
          </a:prstGeom>
        </p:spPr>
      </p:pic>
      <p:sp>
        <p:nvSpPr>
          <p:cNvPr id="4" name="TextBox 3">
            <a:extLst>
              <a:ext uri="{FF2B5EF4-FFF2-40B4-BE49-F238E27FC236}">
                <a16:creationId xmlns:a16="http://schemas.microsoft.com/office/drawing/2014/main" id="{1BED3641-1B27-46EA-AA80-62E02E44910D}"/>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username</a:t>
            </a:r>
            <a:endParaRPr lang="en-IN" dirty="0"/>
          </a:p>
        </p:txBody>
      </p:sp>
    </p:spTree>
    <p:extLst>
      <p:ext uri="{BB962C8B-B14F-4D97-AF65-F5344CB8AC3E}">
        <p14:creationId xmlns:p14="http://schemas.microsoft.com/office/powerpoint/2010/main" val="275437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OBJECTIVES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Developing a web application for career information and recruitment.</a:t>
            </a:r>
          </a:p>
          <a:p>
            <a:r>
              <a:rPr lang="en-GB" dirty="0"/>
              <a:t>Connect students, colleges, recruiters and alumni.</a:t>
            </a:r>
          </a:p>
          <a:p>
            <a:r>
              <a:rPr lang="en-GB" dirty="0"/>
              <a:t>Ease of job application.</a:t>
            </a:r>
          </a:p>
          <a:p>
            <a:r>
              <a:rPr lang="en-GB" dirty="0"/>
              <a:t>Easily maintain job information and applications.</a:t>
            </a:r>
          </a:p>
          <a:p>
            <a:r>
              <a:rPr lang="en-GB" dirty="0"/>
              <a:t>Easily review CV of student or alumni.</a:t>
            </a:r>
          </a:p>
          <a:p>
            <a:r>
              <a:rPr lang="en-GB" dirty="0"/>
              <a:t>Recruiters can easily maintain job details.</a:t>
            </a:r>
          </a:p>
        </p:txBody>
      </p:sp>
    </p:spTree>
    <p:extLst>
      <p:ext uri="{BB962C8B-B14F-4D97-AF65-F5344CB8AC3E}">
        <p14:creationId xmlns:p14="http://schemas.microsoft.com/office/powerpoint/2010/main" val="72758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62BF7-ED9F-4DF9-A288-DC3F6868E0E2}"/>
              </a:ext>
            </a:extLst>
          </p:cNvPr>
          <p:cNvPicPr>
            <a:picLocks noChangeAspect="1"/>
          </p:cNvPicPr>
          <p:nvPr/>
        </p:nvPicPr>
        <p:blipFill>
          <a:blip r:embed="rId2"/>
          <a:stretch>
            <a:fillRect/>
          </a:stretch>
        </p:blipFill>
        <p:spPr>
          <a:xfrm>
            <a:off x="1359263" y="711359"/>
            <a:ext cx="9473473" cy="4903830"/>
          </a:xfrm>
          <a:prstGeom prst="rect">
            <a:avLst/>
          </a:prstGeom>
        </p:spPr>
      </p:pic>
      <p:sp>
        <p:nvSpPr>
          <p:cNvPr id="4" name="TextBox 3">
            <a:extLst>
              <a:ext uri="{FF2B5EF4-FFF2-40B4-BE49-F238E27FC236}">
                <a16:creationId xmlns:a16="http://schemas.microsoft.com/office/drawing/2014/main" id="{F323434B-8BA4-409B-9DF0-936094A1B013}"/>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email</a:t>
            </a:r>
            <a:endParaRPr lang="en-IN" dirty="0"/>
          </a:p>
        </p:txBody>
      </p:sp>
    </p:spTree>
    <p:extLst>
      <p:ext uri="{BB962C8B-B14F-4D97-AF65-F5344CB8AC3E}">
        <p14:creationId xmlns:p14="http://schemas.microsoft.com/office/powerpoint/2010/main" val="2872851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C5F06-857A-4F94-8C39-D9B89A0888ED}"/>
              </a:ext>
            </a:extLst>
          </p:cNvPr>
          <p:cNvPicPr>
            <a:picLocks noChangeAspect="1"/>
          </p:cNvPicPr>
          <p:nvPr/>
        </p:nvPicPr>
        <p:blipFill rotWithShape="1">
          <a:blip r:embed="rId2"/>
          <a:srcRect l="8028" t="7910" r="26373" b="9237"/>
          <a:stretch/>
        </p:blipFill>
        <p:spPr>
          <a:xfrm>
            <a:off x="2097109" y="618185"/>
            <a:ext cx="7997781" cy="5228823"/>
          </a:xfrm>
          <a:prstGeom prst="rect">
            <a:avLst/>
          </a:prstGeom>
        </p:spPr>
      </p:pic>
      <p:sp>
        <p:nvSpPr>
          <p:cNvPr id="4" name="TextBox 3">
            <a:extLst>
              <a:ext uri="{FF2B5EF4-FFF2-40B4-BE49-F238E27FC236}">
                <a16:creationId xmlns:a16="http://schemas.microsoft.com/office/drawing/2014/main" id="{9EFA390F-0850-4842-A0F0-8B3BDD10A987}"/>
              </a:ext>
            </a:extLst>
          </p:cNvPr>
          <p:cNvSpPr txBox="1"/>
          <p:nvPr/>
        </p:nvSpPr>
        <p:spPr>
          <a:xfrm>
            <a:off x="136478" y="5804048"/>
            <a:ext cx="11668835" cy="369332"/>
          </a:xfrm>
          <a:prstGeom prst="rect">
            <a:avLst/>
          </a:prstGeom>
          <a:noFill/>
        </p:spPr>
        <p:txBody>
          <a:bodyPr wrap="square" rtlCol="0">
            <a:spAutoFit/>
          </a:bodyPr>
          <a:lstStyle/>
          <a:p>
            <a:pPr algn="ctr"/>
            <a:r>
              <a:rPr lang="en-US" dirty="0"/>
              <a:t>Forgot password from login page redirects here</a:t>
            </a:r>
            <a:endParaRPr lang="en-IN" dirty="0"/>
          </a:p>
        </p:txBody>
      </p:sp>
    </p:spTree>
    <p:extLst>
      <p:ext uri="{BB962C8B-B14F-4D97-AF65-F5344CB8AC3E}">
        <p14:creationId xmlns:p14="http://schemas.microsoft.com/office/powerpoint/2010/main" val="91744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D1025-0335-47B0-89A2-DE91BF933075}"/>
              </a:ext>
            </a:extLst>
          </p:cNvPr>
          <p:cNvPicPr>
            <a:picLocks noChangeAspect="1"/>
          </p:cNvPicPr>
          <p:nvPr/>
        </p:nvPicPr>
        <p:blipFill>
          <a:blip r:embed="rId2"/>
          <a:stretch>
            <a:fillRect/>
          </a:stretch>
        </p:blipFill>
        <p:spPr>
          <a:xfrm>
            <a:off x="2154226" y="705721"/>
            <a:ext cx="7883548" cy="4792470"/>
          </a:xfrm>
          <a:prstGeom prst="rect">
            <a:avLst/>
          </a:prstGeom>
        </p:spPr>
      </p:pic>
      <p:sp>
        <p:nvSpPr>
          <p:cNvPr id="4" name="TextBox 3">
            <a:extLst>
              <a:ext uri="{FF2B5EF4-FFF2-40B4-BE49-F238E27FC236}">
                <a16:creationId xmlns:a16="http://schemas.microsoft.com/office/drawing/2014/main" id="{AF35176B-20D5-4400-B39A-C0E759AB7E66}"/>
              </a:ext>
            </a:extLst>
          </p:cNvPr>
          <p:cNvSpPr txBox="1"/>
          <p:nvPr/>
        </p:nvSpPr>
        <p:spPr>
          <a:xfrm>
            <a:off x="136478" y="5804048"/>
            <a:ext cx="11668835" cy="369332"/>
          </a:xfrm>
          <a:prstGeom prst="rect">
            <a:avLst/>
          </a:prstGeom>
          <a:noFill/>
        </p:spPr>
        <p:txBody>
          <a:bodyPr wrap="square" rtlCol="0">
            <a:spAutoFit/>
          </a:bodyPr>
          <a:lstStyle/>
          <a:p>
            <a:pPr algn="ctr"/>
            <a:r>
              <a:rPr lang="en-US" dirty="0"/>
              <a:t>Reset password link send to user’s email.</a:t>
            </a:r>
            <a:endParaRPr lang="en-IN" dirty="0"/>
          </a:p>
        </p:txBody>
      </p:sp>
    </p:spTree>
    <p:extLst>
      <p:ext uri="{BB962C8B-B14F-4D97-AF65-F5344CB8AC3E}">
        <p14:creationId xmlns:p14="http://schemas.microsoft.com/office/powerpoint/2010/main" val="3859645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57099-7C70-4722-B585-CB5D02332888}"/>
              </a:ext>
            </a:extLst>
          </p:cNvPr>
          <p:cNvPicPr>
            <a:picLocks noChangeAspect="1"/>
          </p:cNvPicPr>
          <p:nvPr/>
        </p:nvPicPr>
        <p:blipFill rotWithShape="1">
          <a:blip r:embed="rId2"/>
          <a:srcRect r="22054"/>
          <a:stretch/>
        </p:blipFill>
        <p:spPr>
          <a:xfrm>
            <a:off x="2721180" y="878983"/>
            <a:ext cx="6749639" cy="5100034"/>
          </a:xfrm>
          <a:prstGeom prst="rect">
            <a:avLst/>
          </a:prstGeom>
        </p:spPr>
      </p:pic>
      <p:sp>
        <p:nvSpPr>
          <p:cNvPr id="4" name="TextBox 3">
            <a:extLst>
              <a:ext uri="{FF2B5EF4-FFF2-40B4-BE49-F238E27FC236}">
                <a16:creationId xmlns:a16="http://schemas.microsoft.com/office/drawing/2014/main" id="{7175E020-EAF2-46A2-AED3-7C060FFDC093}"/>
              </a:ext>
            </a:extLst>
          </p:cNvPr>
          <p:cNvSpPr txBox="1"/>
          <p:nvPr/>
        </p:nvSpPr>
        <p:spPr>
          <a:xfrm>
            <a:off x="136478" y="5804048"/>
            <a:ext cx="11668835" cy="646331"/>
          </a:xfrm>
          <a:prstGeom prst="rect">
            <a:avLst/>
          </a:prstGeom>
          <a:noFill/>
        </p:spPr>
        <p:txBody>
          <a:bodyPr wrap="square" rtlCol="0">
            <a:spAutoFit/>
          </a:bodyPr>
          <a:lstStyle/>
          <a:p>
            <a:pPr algn="ctr"/>
            <a:r>
              <a:rPr lang="en-US" dirty="0"/>
              <a:t>Form to reset password. </a:t>
            </a:r>
          </a:p>
          <a:p>
            <a:pPr algn="ctr"/>
            <a:r>
              <a:rPr lang="en-US" dirty="0"/>
              <a:t>NB: Browser navigation bar is included in the screenshot to assert token based and user-specific password reset link.</a:t>
            </a:r>
            <a:endParaRPr lang="en-IN" dirty="0"/>
          </a:p>
        </p:txBody>
      </p:sp>
    </p:spTree>
    <p:extLst>
      <p:ext uri="{BB962C8B-B14F-4D97-AF65-F5344CB8AC3E}">
        <p14:creationId xmlns:p14="http://schemas.microsoft.com/office/powerpoint/2010/main" val="1858593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6E988-E095-44FC-B557-2C9AE8E622FC}"/>
              </a:ext>
            </a:extLst>
          </p:cNvPr>
          <p:cNvPicPr>
            <a:picLocks noChangeAspect="1"/>
          </p:cNvPicPr>
          <p:nvPr/>
        </p:nvPicPr>
        <p:blipFill rotWithShape="1">
          <a:blip r:embed="rId2"/>
          <a:srcRect t="12394"/>
          <a:stretch/>
        </p:blipFill>
        <p:spPr>
          <a:xfrm>
            <a:off x="1422662" y="1017747"/>
            <a:ext cx="9346675" cy="4822506"/>
          </a:xfrm>
          <a:prstGeom prst="rect">
            <a:avLst/>
          </a:prstGeom>
        </p:spPr>
      </p:pic>
      <p:sp>
        <p:nvSpPr>
          <p:cNvPr id="4" name="TextBox 3">
            <a:extLst>
              <a:ext uri="{FF2B5EF4-FFF2-40B4-BE49-F238E27FC236}">
                <a16:creationId xmlns:a16="http://schemas.microsoft.com/office/drawing/2014/main" id="{2420D2A1-6D7E-4D35-941C-AC1F20AB8A53}"/>
              </a:ext>
            </a:extLst>
          </p:cNvPr>
          <p:cNvSpPr txBox="1"/>
          <p:nvPr/>
        </p:nvSpPr>
        <p:spPr>
          <a:xfrm>
            <a:off x="136478" y="5804048"/>
            <a:ext cx="11668835" cy="646331"/>
          </a:xfrm>
          <a:prstGeom prst="rect">
            <a:avLst/>
          </a:prstGeom>
          <a:noFill/>
        </p:spPr>
        <p:txBody>
          <a:bodyPr wrap="square" rtlCol="0">
            <a:spAutoFit/>
          </a:bodyPr>
          <a:lstStyle/>
          <a:p>
            <a:pPr algn="ctr"/>
            <a:r>
              <a:rPr lang="en-US" dirty="0"/>
              <a:t>Logins of users whose registrations are not yet approved redirects to this Registration Pending page. As you can see from the above screenshot, such users cannot access any other pages. </a:t>
            </a:r>
          </a:p>
        </p:txBody>
      </p:sp>
    </p:spTree>
    <p:extLst>
      <p:ext uri="{BB962C8B-B14F-4D97-AF65-F5344CB8AC3E}">
        <p14:creationId xmlns:p14="http://schemas.microsoft.com/office/powerpoint/2010/main" val="3300940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4C45DF-103E-47BD-9BC4-0B3295EF3963}"/>
              </a:ext>
            </a:extLst>
          </p:cNvPr>
          <p:cNvPicPr>
            <a:picLocks noChangeAspect="1"/>
          </p:cNvPicPr>
          <p:nvPr/>
        </p:nvPicPr>
        <p:blipFill rotWithShape="1">
          <a:blip r:embed="rId2"/>
          <a:srcRect l="-210" t="28357" b="47230"/>
          <a:stretch/>
        </p:blipFill>
        <p:spPr>
          <a:xfrm>
            <a:off x="810307" y="684620"/>
            <a:ext cx="10321176" cy="1480890"/>
          </a:xfrm>
          <a:prstGeom prst="rect">
            <a:avLst/>
          </a:prstGeom>
        </p:spPr>
      </p:pic>
      <p:sp>
        <p:nvSpPr>
          <p:cNvPr id="3" name="TextBox 2">
            <a:extLst>
              <a:ext uri="{FF2B5EF4-FFF2-40B4-BE49-F238E27FC236}">
                <a16:creationId xmlns:a16="http://schemas.microsoft.com/office/drawing/2014/main" id="{D4E56FA9-454A-4E8F-A663-189CE4DC95FA}"/>
              </a:ext>
            </a:extLst>
          </p:cNvPr>
          <p:cNvSpPr txBox="1"/>
          <p:nvPr/>
        </p:nvSpPr>
        <p:spPr>
          <a:xfrm>
            <a:off x="136478" y="5804048"/>
            <a:ext cx="11668835" cy="369332"/>
          </a:xfrm>
          <a:prstGeom prst="rect">
            <a:avLst/>
          </a:prstGeom>
          <a:noFill/>
        </p:spPr>
        <p:txBody>
          <a:bodyPr wrap="square" rtlCol="0">
            <a:spAutoFit/>
          </a:bodyPr>
          <a:lstStyle/>
          <a:p>
            <a:pPr algn="ctr"/>
            <a:r>
              <a:rPr lang="en-US" dirty="0"/>
              <a:t>Notifications on login page regarding password reset and log out.</a:t>
            </a:r>
          </a:p>
        </p:txBody>
      </p:sp>
      <p:pic>
        <p:nvPicPr>
          <p:cNvPr id="4" name="Picture 3">
            <a:extLst>
              <a:ext uri="{FF2B5EF4-FFF2-40B4-BE49-F238E27FC236}">
                <a16:creationId xmlns:a16="http://schemas.microsoft.com/office/drawing/2014/main" id="{FC9EE449-4F94-4B79-90F0-9D14454D838A}"/>
              </a:ext>
            </a:extLst>
          </p:cNvPr>
          <p:cNvPicPr>
            <a:picLocks noChangeAspect="1"/>
          </p:cNvPicPr>
          <p:nvPr/>
        </p:nvPicPr>
        <p:blipFill>
          <a:blip r:embed="rId3"/>
          <a:stretch>
            <a:fillRect/>
          </a:stretch>
        </p:blipFill>
        <p:spPr>
          <a:xfrm>
            <a:off x="810307" y="2729844"/>
            <a:ext cx="10321176" cy="1197003"/>
          </a:xfrm>
          <a:prstGeom prst="rect">
            <a:avLst/>
          </a:prstGeom>
        </p:spPr>
      </p:pic>
      <p:pic>
        <p:nvPicPr>
          <p:cNvPr id="6" name="Picture 5">
            <a:extLst>
              <a:ext uri="{FF2B5EF4-FFF2-40B4-BE49-F238E27FC236}">
                <a16:creationId xmlns:a16="http://schemas.microsoft.com/office/drawing/2014/main" id="{9D387DF1-811A-418E-B56C-730DCF3C93AD}"/>
              </a:ext>
            </a:extLst>
          </p:cNvPr>
          <p:cNvPicPr>
            <a:picLocks noChangeAspect="1"/>
          </p:cNvPicPr>
          <p:nvPr/>
        </p:nvPicPr>
        <p:blipFill rotWithShape="1">
          <a:blip r:embed="rId4"/>
          <a:srcRect t="19078" b="60051"/>
          <a:stretch/>
        </p:blipFill>
        <p:spPr>
          <a:xfrm>
            <a:off x="810307" y="4491182"/>
            <a:ext cx="10321176" cy="1115072"/>
          </a:xfrm>
          <a:prstGeom prst="rect">
            <a:avLst/>
          </a:prstGeom>
        </p:spPr>
      </p:pic>
    </p:spTree>
    <p:extLst>
      <p:ext uri="{BB962C8B-B14F-4D97-AF65-F5344CB8AC3E}">
        <p14:creationId xmlns:p14="http://schemas.microsoft.com/office/powerpoint/2010/main" val="1780760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ED11E9-C6D3-4410-AC1B-10F388ACDA8A}"/>
              </a:ext>
            </a:extLst>
          </p:cNvPr>
          <p:cNvPicPr>
            <a:picLocks noChangeAspect="1"/>
          </p:cNvPicPr>
          <p:nvPr/>
        </p:nvPicPr>
        <p:blipFill rotWithShape="1">
          <a:blip r:embed="rId2"/>
          <a:srcRect b="50000"/>
          <a:stretch/>
        </p:blipFill>
        <p:spPr>
          <a:xfrm>
            <a:off x="632193" y="1033530"/>
            <a:ext cx="5463807" cy="4118020"/>
          </a:xfrm>
          <a:prstGeom prst="rect">
            <a:avLst/>
          </a:prstGeom>
        </p:spPr>
      </p:pic>
      <p:pic>
        <p:nvPicPr>
          <p:cNvPr id="10" name="Picture 9">
            <a:extLst>
              <a:ext uri="{FF2B5EF4-FFF2-40B4-BE49-F238E27FC236}">
                <a16:creationId xmlns:a16="http://schemas.microsoft.com/office/drawing/2014/main" id="{76C3F2A2-C8C6-4E15-9EAD-A26AFDCDD1AE}"/>
              </a:ext>
            </a:extLst>
          </p:cNvPr>
          <p:cNvPicPr>
            <a:picLocks noChangeAspect="1"/>
          </p:cNvPicPr>
          <p:nvPr/>
        </p:nvPicPr>
        <p:blipFill rotWithShape="1">
          <a:blip r:embed="rId2"/>
          <a:srcRect t="50000"/>
          <a:stretch/>
        </p:blipFill>
        <p:spPr>
          <a:xfrm>
            <a:off x="6157436" y="1033529"/>
            <a:ext cx="5463805" cy="4118019"/>
          </a:xfrm>
          <a:prstGeom prst="rect">
            <a:avLst/>
          </a:prstGeom>
        </p:spPr>
      </p:pic>
      <p:sp>
        <p:nvSpPr>
          <p:cNvPr id="11" name="TextBox 10">
            <a:extLst>
              <a:ext uri="{FF2B5EF4-FFF2-40B4-BE49-F238E27FC236}">
                <a16:creationId xmlns:a16="http://schemas.microsoft.com/office/drawing/2014/main" id="{56B0A881-EA6D-4BD9-8845-A95AE551B451}"/>
              </a:ext>
            </a:extLst>
          </p:cNvPr>
          <p:cNvSpPr txBox="1"/>
          <p:nvPr/>
        </p:nvSpPr>
        <p:spPr>
          <a:xfrm>
            <a:off x="136478" y="5804048"/>
            <a:ext cx="11668835" cy="646331"/>
          </a:xfrm>
          <a:prstGeom prst="rect">
            <a:avLst/>
          </a:prstGeom>
          <a:noFill/>
        </p:spPr>
        <p:txBody>
          <a:bodyPr wrap="square" rtlCol="0">
            <a:spAutoFit/>
          </a:bodyPr>
          <a:lstStyle/>
          <a:p>
            <a:pPr algn="ctr"/>
            <a:r>
              <a:rPr lang="en-US" dirty="0"/>
              <a:t>Admin Panel for website administrators with 2 pending college and recruiter registration requests each.</a:t>
            </a:r>
          </a:p>
          <a:p>
            <a:pPr algn="ctr"/>
            <a:r>
              <a:rPr lang="en-US" dirty="0"/>
              <a:t>(The screenshot has been cropped and placed side-by-side for better legibility.)</a:t>
            </a:r>
          </a:p>
        </p:txBody>
      </p:sp>
    </p:spTree>
    <p:extLst>
      <p:ext uri="{BB962C8B-B14F-4D97-AF65-F5344CB8AC3E}">
        <p14:creationId xmlns:p14="http://schemas.microsoft.com/office/powerpoint/2010/main" val="2434056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E2F69-EB44-4EF3-A686-59A4F677F0E1}"/>
              </a:ext>
            </a:extLst>
          </p:cNvPr>
          <p:cNvPicPr>
            <a:picLocks noChangeAspect="1"/>
          </p:cNvPicPr>
          <p:nvPr/>
        </p:nvPicPr>
        <p:blipFill rotWithShape="1">
          <a:blip r:embed="rId2"/>
          <a:srcRect t="4553"/>
          <a:stretch/>
        </p:blipFill>
        <p:spPr>
          <a:xfrm>
            <a:off x="439685" y="1365161"/>
            <a:ext cx="5531315" cy="3773510"/>
          </a:xfrm>
          <a:prstGeom prst="rect">
            <a:avLst/>
          </a:prstGeom>
        </p:spPr>
      </p:pic>
      <p:pic>
        <p:nvPicPr>
          <p:cNvPr id="5" name="Picture 4">
            <a:extLst>
              <a:ext uri="{FF2B5EF4-FFF2-40B4-BE49-F238E27FC236}">
                <a16:creationId xmlns:a16="http://schemas.microsoft.com/office/drawing/2014/main" id="{8B20B688-7F60-49F4-859F-3ACBABFF9280}"/>
              </a:ext>
            </a:extLst>
          </p:cNvPr>
          <p:cNvPicPr>
            <a:picLocks noChangeAspect="1"/>
          </p:cNvPicPr>
          <p:nvPr/>
        </p:nvPicPr>
        <p:blipFill rotWithShape="1">
          <a:blip r:embed="rId3"/>
          <a:srcRect t="2260" b="3136"/>
          <a:stretch/>
        </p:blipFill>
        <p:spPr>
          <a:xfrm>
            <a:off x="6233880" y="1365160"/>
            <a:ext cx="5531314" cy="3773511"/>
          </a:xfrm>
          <a:prstGeom prst="rect">
            <a:avLst/>
          </a:prstGeom>
        </p:spPr>
      </p:pic>
      <p:sp>
        <p:nvSpPr>
          <p:cNvPr id="6" name="TextBox 5">
            <a:extLst>
              <a:ext uri="{FF2B5EF4-FFF2-40B4-BE49-F238E27FC236}">
                <a16:creationId xmlns:a16="http://schemas.microsoft.com/office/drawing/2014/main" id="{F658BCBE-46D0-4F62-B2B7-8B3D69CE72BA}"/>
              </a:ext>
            </a:extLst>
          </p:cNvPr>
          <p:cNvSpPr txBox="1"/>
          <p:nvPr/>
        </p:nvSpPr>
        <p:spPr>
          <a:xfrm>
            <a:off x="261582" y="5649501"/>
            <a:ext cx="11668835" cy="646331"/>
          </a:xfrm>
          <a:prstGeom prst="rect">
            <a:avLst/>
          </a:prstGeom>
          <a:noFill/>
        </p:spPr>
        <p:txBody>
          <a:bodyPr wrap="square" rtlCol="0">
            <a:spAutoFit/>
          </a:bodyPr>
          <a:lstStyle/>
          <a:p>
            <a:pPr algn="ctr"/>
            <a:r>
              <a:rPr lang="en-US" dirty="0"/>
              <a:t>Users receive approved or rejected registration email when all admins (associated college, in case of alumnus) approve their request.</a:t>
            </a:r>
          </a:p>
        </p:txBody>
      </p:sp>
    </p:spTree>
    <p:extLst>
      <p:ext uri="{BB962C8B-B14F-4D97-AF65-F5344CB8AC3E}">
        <p14:creationId xmlns:p14="http://schemas.microsoft.com/office/powerpoint/2010/main" val="3763853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14CED-527B-436C-9545-7EFDD8049DEC}"/>
              </a:ext>
            </a:extLst>
          </p:cNvPr>
          <p:cNvPicPr>
            <a:picLocks noChangeAspect="1"/>
          </p:cNvPicPr>
          <p:nvPr/>
        </p:nvPicPr>
        <p:blipFill rotWithShape="1">
          <a:blip r:embed="rId2"/>
          <a:srcRect b="31080"/>
          <a:stretch/>
        </p:blipFill>
        <p:spPr>
          <a:xfrm>
            <a:off x="2517279" y="629455"/>
            <a:ext cx="7157442" cy="5212724"/>
          </a:xfrm>
          <a:prstGeom prst="rect">
            <a:avLst/>
          </a:prstGeom>
        </p:spPr>
      </p:pic>
      <p:sp>
        <p:nvSpPr>
          <p:cNvPr id="11" name="TextBox 10">
            <a:extLst>
              <a:ext uri="{FF2B5EF4-FFF2-40B4-BE49-F238E27FC236}">
                <a16:creationId xmlns:a16="http://schemas.microsoft.com/office/drawing/2014/main" id="{27246073-4081-4B78-9D20-C86715FAEE5B}"/>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default – before user adds any customization.</a:t>
            </a:r>
          </a:p>
        </p:txBody>
      </p:sp>
    </p:spTree>
    <p:extLst>
      <p:ext uri="{BB962C8B-B14F-4D97-AF65-F5344CB8AC3E}">
        <p14:creationId xmlns:p14="http://schemas.microsoft.com/office/powerpoint/2010/main" val="95692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4CDA0-9848-4EA9-8868-5F2067643668}"/>
              </a:ext>
            </a:extLst>
          </p:cNvPr>
          <p:cNvPicPr>
            <a:picLocks noChangeAspect="1"/>
          </p:cNvPicPr>
          <p:nvPr/>
        </p:nvPicPr>
        <p:blipFill rotWithShape="1">
          <a:blip r:embed="rId2"/>
          <a:srcRect b="24378"/>
          <a:stretch/>
        </p:blipFill>
        <p:spPr>
          <a:xfrm>
            <a:off x="2802624" y="559558"/>
            <a:ext cx="6933423" cy="5459105"/>
          </a:xfrm>
          <a:prstGeom prst="rect">
            <a:avLst/>
          </a:prstGeom>
        </p:spPr>
      </p:pic>
      <p:sp>
        <p:nvSpPr>
          <p:cNvPr id="4" name="TextBox 3">
            <a:extLst>
              <a:ext uri="{FF2B5EF4-FFF2-40B4-BE49-F238E27FC236}">
                <a16:creationId xmlns:a16="http://schemas.microsoft.com/office/drawing/2014/main" id="{9BC567A6-4FBE-4AB3-9407-B3E468B5AB1E}"/>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after the user has added all possible customizations.</a:t>
            </a:r>
          </a:p>
        </p:txBody>
      </p:sp>
    </p:spTree>
    <p:extLst>
      <p:ext uri="{BB962C8B-B14F-4D97-AF65-F5344CB8AC3E}">
        <p14:creationId xmlns:p14="http://schemas.microsoft.com/office/powerpoint/2010/main" val="58494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SYSTEM STUDY</a:t>
            </a:r>
            <a:endParaRPr lang="en-GB" dirty="0"/>
          </a:p>
        </p:txBody>
      </p:sp>
      <p:sp>
        <p:nvSpPr>
          <p:cNvPr id="4" name="Text Placeholder 3">
            <a:extLst>
              <a:ext uri="{FF2B5EF4-FFF2-40B4-BE49-F238E27FC236}">
                <a16:creationId xmlns:a16="http://schemas.microsoft.com/office/drawing/2014/main" id="{B17C4877-D59E-499B-AC75-997B4B8ADECE}"/>
              </a:ext>
            </a:extLst>
          </p:cNvPr>
          <p:cNvSpPr>
            <a:spLocks noGrp="1"/>
          </p:cNvSpPr>
          <p:nvPr>
            <p:ph type="body" idx="1"/>
          </p:nvPr>
        </p:nvSpPr>
        <p:spPr/>
        <p:txBody>
          <a:bodyPr/>
          <a:lstStyle/>
          <a:p>
            <a:r>
              <a:rPr lang="en-US" dirty="0"/>
              <a:t>EXISTING SYSTEM</a:t>
            </a:r>
            <a:endParaRPr lang="en-GB" dirty="0"/>
          </a:p>
        </p:txBody>
      </p:sp>
      <p:sp>
        <p:nvSpPr>
          <p:cNvPr id="12" name="Content Placeholder 11">
            <a:extLst>
              <a:ext uri="{FF2B5EF4-FFF2-40B4-BE49-F238E27FC236}">
                <a16:creationId xmlns:a16="http://schemas.microsoft.com/office/drawing/2014/main" id="{BF1A91E2-1922-44C8-AA0E-2FB234681C90}"/>
              </a:ext>
            </a:extLst>
          </p:cNvPr>
          <p:cNvSpPr>
            <a:spLocks noGrp="1"/>
          </p:cNvSpPr>
          <p:nvPr>
            <p:ph sz="half" idx="2"/>
          </p:nvPr>
        </p:nvSpPr>
        <p:spPr/>
        <p:txBody>
          <a:bodyPr/>
          <a:lstStyle/>
          <a:p>
            <a:r>
              <a:rPr lang="en-GB" dirty="0"/>
              <a:t>Manually maintained</a:t>
            </a:r>
          </a:p>
          <a:p>
            <a:r>
              <a:rPr lang="en-GB" dirty="0"/>
              <a:t>Time consuming</a:t>
            </a:r>
          </a:p>
          <a:p>
            <a:r>
              <a:rPr lang="en-GB" dirty="0"/>
              <a:t>Difficult to updating data</a:t>
            </a:r>
          </a:p>
          <a:p>
            <a:r>
              <a:rPr lang="en-GB" dirty="0"/>
              <a:t>Errors can occur</a:t>
            </a:r>
          </a:p>
          <a:p>
            <a:r>
              <a:rPr lang="en-GB" dirty="0"/>
              <a:t>Data storing is difficult</a:t>
            </a:r>
          </a:p>
        </p:txBody>
      </p:sp>
      <p:sp>
        <p:nvSpPr>
          <p:cNvPr id="8" name="Text Placeholder 7">
            <a:extLst>
              <a:ext uri="{FF2B5EF4-FFF2-40B4-BE49-F238E27FC236}">
                <a16:creationId xmlns:a16="http://schemas.microsoft.com/office/drawing/2014/main" id="{AB43F67B-8E3A-4AEA-AF5B-F759144DABD7}"/>
              </a:ext>
            </a:extLst>
          </p:cNvPr>
          <p:cNvSpPr>
            <a:spLocks noGrp="1"/>
          </p:cNvSpPr>
          <p:nvPr>
            <p:ph type="body" sz="quarter" idx="3"/>
          </p:nvPr>
        </p:nvSpPr>
        <p:spPr/>
        <p:txBody>
          <a:bodyPr/>
          <a:lstStyle/>
          <a:p>
            <a:pPr marL="0" indent="0">
              <a:buNone/>
            </a:pPr>
            <a:r>
              <a:rPr lang="en-US" dirty="0"/>
              <a:t>PROPOSED METHODOLOGY</a:t>
            </a:r>
            <a:endParaRPr lang="en-GB" dirty="0"/>
          </a:p>
        </p:txBody>
      </p:sp>
      <p:sp>
        <p:nvSpPr>
          <p:cNvPr id="13" name="Content Placeholder 12">
            <a:extLst>
              <a:ext uri="{FF2B5EF4-FFF2-40B4-BE49-F238E27FC236}">
                <a16:creationId xmlns:a16="http://schemas.microsoft.com/office/drawing/2014/main" id="{AEDFC6B5-A21A-4E72-BD28-278E7E379F23}"/>
              </a:ext>
            </a:extLst>
          </p:cNvPr>
          <p:cNvSpPr>
            <a:spLocks noGrp="1"/>
          </p:cNvSpPr>
          <p:nvPr>
            <p:ph sz="quarter" idx="4"/>
          </p:nvPr>
        </p:nvSpPr>
        <p:spPr/>
        <p:txBody>
          <a:bodyPr>
            <a:normAutofit fontScale="70000" lnSpcReduction="20000"/>
          </a:bodyPr>
          <a:lstStyle/>
          <a:p>
            <a:r>
              <a:rPr lang="en-GB" dirty="0"/>
              <a:t>A secure and easy-to-use web application in Java using Spring boot and Spring security frameworks</a:t>
            </a:r>
          </a:p>
          <a:p>
            <a:r>
              <a:rPr lang="en-GB" dirty="0"/>
              <a:t>Placement cell management for colleges</a:t>
            </a:r>
          </a:p>
          <a:p>
            <a:r>
              <a:rPr lang="en-GB" dirty="0"/>
              <a:t>Student or alumni hiring for recruiters</a:t>
            </a:r>
          </a:p>
          <a:p>
            <a:r>
              <a:rPr lang="en-GB" dirty="0"/>
              <a:t>Job finding opportunity for student and alumni</a:t>
            </a:r>
          </a:p>
        </p:txBody>
      </p:sp>
      <p:sp>
        <p:nvSpPr>
          <p:cNvPr id="14" name="Text Placeholder 13">
            <a:extLst>
              <a:ext uri="{FF2B5EF4-FFF2-40B4-BE49-F238E27FC236}">
                <a16:creationId xmlns:a16="http://schemas.microsoft.com/office/drawing/2014/main" id="{F97F84DA-CC92-40BE-90A0-EAFC0F77ACD5}"/>
              </a:ext>
            </a:extLst>
          </p:cNvPr>
          <p:cNvSpPr>
            <a:spLocks noGrp="1"/>
          </p:cNvSpPr>
          <p:nvPr>
            <p:ph type="body" sz="quarter" idx="10"/>
          </p:nvPr>
        </p:nvSpPr>
        <p:spPr/>
        <p:txBody>
          <a:bodyPr/>
          <a:lstStyle/>
          <a:p>
            <a:pPr marL="0" indent="0">
              <a:buNone/>
            </a:pPr>
            <a:r>
              <a:rPr lang="en-US" dirty="0"/>
              <a:t>FEASIBILITY STUDY</a:t>
            </a:r>
            <a:endParaRPr lang="en-GB" dirty="0"/>
          </a:p>
        </p:txBody>
      </p:sp>
      <p:sp>
        <p:nvSpPr>
          <p:cNvPr id="15" name="Content Placeholder 14">
            <a:extLst>
              <a:ext uri="{FF2B5EF4-FFF2-40B4-BE49-F238E27FC236}">
                <a16:creationId xmlns:a16="http://schemas.microsoft.com/office/drawing/2014/main" id="{65EDAF3D-0C05-40EA-9B5E-AE4B6B652DAB}"/>
              </a:ext>
            </a:extLst>
          </p:cNvPr>
          <p:cNvSpPr>
            <a:spLocks noGrp="1"/>
          </p:cNvSpPr>
          <p:nvPr>
            <p:ph sz="quarter" idx="11"/>
          </p:nvPr>
        </p:nvSpPr>
        <p:spPr/>
        <p:txBody>
          <a:bodyPr>
            <a:normAutofit fontScale="70000" lnSpcReduction="20000"/>
          </a:bodyPr>
          <a:lstStyle/>
          <a:p>
            <a:r>
              <a:rPr lang="en-GB" dirty="0"/>
              <a:t>Feasible on a system with basic requirements</a:t>
            </a:r>
          </a:p>
          <a:p>
            <a:r>
              <a:rPr lang="en-GB" dirty="0"/>
              <a:t>Technical feasibility: easy to use</a:t>
            </a:r>
          </a:p>
          <a:p>
            <a:r>
              <a:rPr lang="en-GB" dirty="0"/>
              <a:t>Easy to maintain the operation </a:t>
            </a:r>
          </a:p>
          <a:p>
            <a:r>
              <a:rPr lang="en-GB" dirty="0"/>
              <a:t>Schedule and maintenance is easier</a:t>
            </a:r>
          </a:p>
          <a:p>
            <a:r>
              <a:rPr lang="en-GB" dirty="0"/>
              <a:t>Low budget</a:t>
            </a:r>
          </a:p>
        </p:txBody>
      </p:sp>
    </p:spTree>
    <p:extLst>
      <p:ext uri="{BB962C8B-B14F-4D97-AF65-F5344CB8AC3E}">
        <p14:creationId xmlns:p14="http://schemas.microsoft.com/office/powerpoint/2010/main" val="2874176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61D94-12BE-4D1B-A23B-891824DC50E0}"/>
              </a:ext>
            </a:extLst>
          </p:cNvPr>
          <p:cNvPicPr>
            <a:picLocks noChangeAspect="1"/>
          </p:cNvPicPr>
          <p:nvPr/>
        </p:nvPicPr>
        <p:blipFill rotWithShape="1">
          <a:blip r:embed="rId2"/>
          <a:srcRect t="12537" r="1555"/>
          <a:stretch/>
        </p:blipFill>
        <p:spPr>
          <a:xfrm>
            <a:off x="1637731" y="678746"/>
            <a:ext cx="9474884" cy="4957779"/>
          </a:xfrm>
          <a:prstGeom prst="rect">
            <a:avLst/>
          </a:prstGeom>
        </p:spPr>
      </p:pic>
      <p:sp>
        <p:nvSpPr>
          <p:cNvPr id="4" name="TextBox 3">
            <a:extLst>
              <a:ext uri="{FF2B5EF4-FFF2-40B4-BE49-F238E27FC236}">
                <a16:creationId xmlns:a16="http://schemas.microsoft.com/office/drawing/2014/main" id="{01A62395-54FC-4D76-9842-0FA019CA33D4}"/>
              </a:ext>
            </a:extLst>
          </p:cNvPr>
          <p:cNvSpPr txBox="1"/>
          <p:nvPr/>
        </p:nvSpPr>
        <p:spPr>
          <a:xfrm>
            <a:off x="261582" y="5859213"/>
            <a:ext cx="11668835" cy="369332"/>
          </a:xfrm>
          <a:prstGeom prst="rect">
            <a:avLst/>
          </a:prstGeom>
          <a:noFill/>
        </p:spPr>
        <p:txBody>
          <a:bodyPr wrap="square" rtlCol="0">
            <a:spAutoFit/>
          </a:bodyPr>
          <a:lstStyle/>
          <a:p>
            <a:pPr algn="ctr"/>
            <a:r>
              <a:rPr lang="en-US" dirty="0"/>
              <a:t>Side menu bar</a:t>
            </a:r>
          </a:p>
        </p:txBody>
      </p:sp>
    </p:spTree>
    <p:extLst>
      <p:ext uri="{BB962C8B-B14F-4D97-AF65-F5344CB8AC3E}">
        <p14:creationId xmlns:p14="http://schemas.microsoft.com/office/powerpoint/2010/main" val="4150919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594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9D09AB-F8DD-4A74-8A95-AAE0157D6EC6}"/>
              </a:ext>
            </a:extLst>
          </p:cNvPr>
          <p:cNvPicPr>
            <a:picLocks noChangeAspect="1"/>
          </p:cNvPicPr>
          <p:nvPr/>
        </p:nvPicPr>
        <p:blipFill>
          <a:blip r:embed="rId2"/>
          <a:stretch>
            <a:fillRect/>
          </a:stretch>
        </p:blipFill>
        <p:spPr>
          <a:xfrm>
            <a:off x="1733265" y="665120"/>
            <a:ext cx="9485538" cy="4916815"/>
          </a:xfrm>
          <a:prstGeom prst="rect">
            <a:avLst/>
          </a:prstGeom>
        </p:spPr>
      </p:pic>
      <p:sp>
        <p:nvSpPr>
          <p:cNvPr id="3" name="TextBox 2">
            <a:extLst>
              <a:ext uri="{FF2B5EF4-FFF2-40B4-BE49-F238E27FC236}">
                <a16:creationId xmlns:a16="http://schemas.microsoft.com/office/drawing/2014/main" id="{79417F02-B6FF-49B2-97CF-3C8D442571E9}"/>
              </a:ext>
            </a:extLst>
          </p:cNvPr>
          <p:cNvSpPr txBox="1"/>
          <p:nvPr/>
        </p:nvSpPr>
        <p:spPr>
          <a:xfrm>
            <a:off x="261582" y="5859213"/>
            <a:ext cx="11668835" cy="369332"/>
          </a:xfrm>
          <a:prstGeom prst="rect">
            <a:avLst/>
          </a:prstGeom>
          <a:noFill/>
        </p:spPr>
        <p:txBody>
          <a:bodyPr wrap="square" rtlCol="0">
            <a:spAutoFit/>
          </a:bodyPr>
          <a:lstStyle/>
          <a:p>
            <a:pPr algn="ctr"/>
            <a:r>
              <a:rPr lang="en-US" dirty="0"/>
              <a:t>Add Students – College Admin Panel</a:t>
            </a:r>
          </a:p>
        </p:txBody>
      </p:sp>
    </p:spTree>
    <p:extLst>
      <p:ext uri="{BB962C8B-B14F-4D97-AF65-F5344CB8AC3E}">
        <p14:creationId xmlns:p14="http://schemas.microsoft.com/office/powerpoint/2010/main" val="3803848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875B1-F8AD-4C06-BF3F-8A666F696538}"/>
              </a:ext>
            </a:extLst>
          </p:cNvPr>
          <p:cNvPicPr>
            <a:picLocks noChangeAspect="1"/>
          </p:cNvPicPr>
          <p:nvPr/>
        </p:nvPicPr>
        <p:blipFill rotWithShape="1">
          <a:blip r:embed="rId2"/>
          <a:srcRect b="25771"/>
          <a:stretch/>
        </p:blipFill>
        <p:spPr>
          <a:xfrm>
            <a:off x="2838734" y="584721"/>
            <a:ext cx="7165074" cy="5421865"/>
          </a:xfrm>
          <a:prstGeom prst="rect">
            <a:avLst/>
          </a:prstGeom>
        </p:spPr>
      </p:pic>
      <p:sp>
        <p:nvSpPr>
          <p:cNvPr id="4" name="TextBox 3">
            <a:extLst>
              <a:ext uri="{FF2B5EF4-FFF2-40B4-BE49-F238E27FC236}">
                <a16:creationId xmlns:a16="http://schemas.microsoft.com/office/drawing/2014/main" id="{C10335E6-6876-4178-A62F-D18E6217DD75}"/>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recruiter – after the user has added all possible customizations.</a:t>
            </a:r>
          </a:p>
        </p:txBody>
      </p:sp>
    </p:spTree>
    <p:extLst>
      <p:ext uri="{BB962C8B-B14F-4D97-AF65-F5344CB8AC3E}">
        <p14:creationId xmlns:p14="http://schemas.microsoft.com/office/powerpoint/2010/main" val="4144762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34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918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011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2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313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52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normAutofit fontScale="90000"/>
          </a:bodyPr>
          <a:lstStyle/>
          <a:p>
            <a:r>
              <a:rPr lang="en-US" dirty="0"/>
              <a:t>REQUIREMENTS GATHERING AND ANALYSIS</a:t>
            </a:r>
            <a:endParaRPr lang="en-GB" dirty="0"/>
          </a:p>
        </p:txBody>
      </p:sp>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p:txBody>
          <a:bodyPr>
            <a:normAutofit fontScale="92500"/>
          </a:bodyPr>
          <a:lstStyle/>
          <a:p>
            <a:r>
              <a:rPr lang="en-US" dirty="0"/>
              <a:t>END-USER REQUIREMENTS</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p:txBody>
          <a:bodyPr/>
          <a:lstStyle/>
          <a:p>
            <a:r>
              <a:rPr lang="en-GB" dirty="0"/>
              <a:t>PC with basic requirements</a:t>
            </a:r>
          </a:p>
          <a:p>
            <a:r>
              <a:rPr lang="en-GB" dirty="0"/>
              <a:t>Stable network connection</a:t>
            </a: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p:txBody>
          <a:bodyPr>
            <a:normAutofit fontScale="85000" lnSpcReduction="10000"/>
          </a:bodyPr>
          <a:lstStyle/>
          <a:p>
            <a:pPr marL="0" indent="0">
              <a:buNone/>
            </a:pPr>
            <a:r>
              <a:rPr lang="en-US" dirty="0"/>
              <a:t>HARDWARE REQUIREMENTS</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p:txBody>
          <a:bodyPr/>
          <a:lstStyle/>
          <a:p>
            <a:r>
              <a:rPr lang="it-IT" dirty="0"/>
              <a:t>4 GHz minimum, multi-core processor</a:t>
            </a:r>
            <a:r>
              <a:rPr lang="en-GB" dirty="0"/>
              <a:t> </a:t>
            </a:r>
          </a:p>
          <a:p>
            <a:r>
              <a:rPr lang="en-GB" dirty="0"/>
              <a:t>RAM: Minimum 2 GB</a:t>
            </a:r>
          </a:p>
          <a:p>
            <a:r>
              <a:rPr lang="en-GB" dirty="0"/>
              <a:t>Hard disk space: Minimum 10 GB</a:t>
            </a: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p:txBody>
          <a:bodyPr>
            <a:normAutofit fontScale="85000" lnSpcReduction="10000"/>
          </a:bodyPr>
          <a:lstStyle/>
          <a:p>
            <a:pPr marL="0" indent="0">
              <a:buNone/>
            </a:pPr>
            <a:r>
              <a:rPr lang="en-US" dirty="0"/>
              <a:t>SOFTWARE REQUIREMENTS</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p:txBody>
          <a:bodyPr>
            <a:normAutofit fontScale="92500" lnSpcReduction="20000"/>
          </a:bodyPr>
          <a:lstStyle/>
          <a:p>
            <a:r>
              <a:rPr lang="en-GB" sz="2000" dirty="0"/>
              <a:t>Operating System:</a:t>
            </a:r>
          </a:p>
          <a:p>
            <a:pPr lvl="1"/>
            <a:r>
              <a:rPr lang="en-GB" sz="1800" dirty="0"/>
              <a:t>Windows 7+       </a:t>
            </a:r>
          </a:p>
          <a:p>
            <a:pPr lvl="1"/>
            <a:r>
              <a:rPr lang="en-GB" sz="1800" dirty="0"/>
              <a:t>Mac OS X  Yosemite 10.10+</a:t>
            </a:r>
          </a:p>
          <a:p>
            <a:pPr lvl="1"/>
            <a:r>
              <a:rPr lang="en-GB" sz="1800" dirty="0"/>
              <a:t>Linux: 64-bit Ubuntu 14.04+, Debian 8+,  openSUSE 13.3+ or Fedora Linux 24+</a:t>
            </a:r>
          </a:p>
          <a:p>
            <a:r>
              <a:rPr lang="en-GB" sz="2000" dirty="0"/>
              <a:t>Front end: </a:t>
            </a:r>
            <a:r>
              <a:rPr lang="en-GB" sz="2000" dirty="0" err="1"/>
              <a:t>Thymeleaf</a:t>
            </a:r>
            <a:endParaRPr lang="en-US" sz="2000" dirty="0"/>
          </a:p>
          <a:p>
            <a:r>
              <a:rPr lang="en-GB" sz="2000" dirty="0"/>
              <a:t>Back end: </a:t>
            </a:r>
            <a:r>
              <a:rPr lang="en-US" sz="2000" dirty="0"/>
              <a:t>Spring boot, Spring  security and </a:t>
            </a:r>
            <a:r>
              <a:rPr lang="en-GB" sz="2000" dirty="0"/>
              <a:t>MongoDB</a:t>
            </a:r>
          </a:p>
          <a:p>
            <a:r>
              <a:rPr lang="en-GB" sz="2000" dirty="0"/>
              <a:t>Web server: Embedded Tomcat</a:t>
            </a:r>
          </a:p>
          <a:p>
            <a:r>
              <a:rPr lang="en-GB" sz="2000" dirty="0"/>
              <a:t>Supported browsers: Chrome, Firefox,  Internet Explorer 9+</a:t>
            </a:r>
          </a:p>
          <a:p>
            <a:r>
              <a:rPr lang="en-GB" sz="2000" dirty="0"/>
              <a:t>Java 1.8+</a:t>
            </a:r>
          </a:p>
        </p:txBody>
      </p:sp>
    </p:spTree>
    <p:extLst>
      <p:ext uri="{BB962C8B-B14F-4D97-AF65-F5344CB8AC3E}">
        <p14:creationId xmlns:p14="http://schemas.microsoft.com/office/powerpoint/2010/main" val="899812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D705C-3EA2-4160-B9E1-7596F85AA899}"/>
              </a:ext>
            </a:extLst>
          </p:cNvPr>
          <p:cNvPicPr>
            <a:picLocks noChangeAspect="1"/>
          </p:cNvPicPr>
          <p:nvPr/>
        </p:nvPicPr>
        <p:blipFill>
          <a:blip r:embed="rId2"/>
          <a:stretch>
            <a:fillRect/>
          </a:stretch>
        </p:blipFill>
        <p:spPr>
          <a:xfrm>
            <a:off x="1703402" y="1155224"/>
            <a:ext cx="8785195" cy="4547551"/>
          </a:xfrm>
          <a:prstGeom prst="rect">
            <a:avLst/>
          </a:prstGeom>
        </p:spPr>
      </p:pic>
      <p:sp>
        <p:nvSpPr>
          <p:cNvPr id="4" name="TextBox 3">
            <a:extLst>
              <a:ext uri="{FF2B5EF4-FFF2-40B4-BE49-F238E27FC236}">
                <a16:creationId xmlns:a16="http://schemas.microsoft.com/office/drawing/2014/main" id="{675E46AB-0E86-4136-BFCD-41134D4148A0}"/>
              </a:ext>
            </a:extLst>
          </p:cNvPr>
          <p:cNvSpPr txBox="1"/>
          <p:nvPr/>
        </p:nvSpPr>
        <p:spPr>
          <a:xfrm>
            <a:off x="261582" y="5956996"/>
            <a:ext cx="11668835" cy="369332"/>
          </a:xfrm>
          <a:prstGeom prst="rect">
            <a:avLst/>
          </a:prstGeom>
          <a:noFill/>
        </p:spPr>
        <p:txBody>
          <a:bodyPr wrap="square" rtlCol="0">
            <a:spAutoFit/>
          </a:bodyPr>
          <a:lstStyle/>
          <a:p>
            <a:pPr algn="ctr"/>
            <a:r>
              <a:rPr lang="en-US" dirty="0"/>
              <a:t>Error or Exception Handling</a:t>
            </a:r>
            <a:endParaRPr lang="en-IN" dirty="0"/>
          </a:p>
        </p:txBody>
      </p:sp>
    </p:spTree>
    <p:extLst>
      <p:ext uri="{BB962C8B-B14F-4D97-AF65-F5344CB8AC3E}">
        <p14:creationId xmlns:p14="http://schemas.microsoft.com/office/powerpoint/2010/main" val="3921786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F9B7-AF6F-494E-8C7C-BB2310C83717}"/>
              </a:ext>
            </a:extLst>
          </p:cNvPr>
          <p:cNvSpPr>
            <a:spLocks noGrp="1"/>
          </p:cNvSpPr>
          <p:nvPr>
            <p:ph type="title"/>
          </p:nvPr>
        </p:nvSpPr>
        <p:spPr/>
        <p:txBody>
          <a:bodyPr/>
          <a:lstStyle/>
          <a:p>
            <a:r>
              <a:rPr lang="en-US" dirty="0"/>
              <a:t>TESTING</a:t>
            </a:r>
            <a:endParaRPr lang="en-GB" dirty="0"/>
          </a:p>
        </p:txBody>
      </p:sp>
      <p:sp>
        <p:nvSpPr>
          <p:cNvPr id="3" name="Text Placeholder 2">
            <a:extLst>
              <a:ext uri="{FF2B5EF4-FFF2-40B4-BE49-F238E27FC236}">
                <a16:creationId xmlns:a16="http://schemas.microsoft.com/office/drawing/2014/main" id="{23B23FB9-79DC-4CAF-A25B-00FFCD3B498D}"/>
              </a:ext>
            </a:extLst>
          </p:cNvPr>
          <p:cNvSpPr>
            <a:spLocks noGrp="1"/>
          </p:cNvSpPr>
          <p:nvPr>
            <p:ph type="body" idx="1"/>
          </p:nvPr>
        </p:nvSpPr>
        <p:spPr/>
        <p:txBody>
          <a:bodyPr/>
          <a:lstStyle/>
          <a:p>
            <a:r>
              <a:rPr lang="en-US" dirty="0"/>
              <a:t>UNIT TESTING</a:t>
            </a:r>
            <a:endParaRPr lang="en-GB" dirty="0"/>
          </a:p>
        </p:txBody>
      </p:sp>
      <p:sp>
        <p:nvSpPr>
          <p:cNvPr id="4" name="Content Placeholder 3">
            <a:extLst>
              <a:ext uri="{FF2B5EF4-FFF2-40B4-BE49-F238E27FC236}">
                <a16:creationId xmlns:a16="http://schemas.microsoft.com/office/drawing/2014/main" id="{70F897C3-E099-4687-8592-0974AC7FF608}"/>
              </a:ext>
            </a:extLst>
          </p:cNvPr>
          <p:cNvSpPr>
            <a:spLocks noGrp="1"/>
          </p:cNvSpPr>
          <p:nvPr>
            <p:ph sz="half" idx="2"/>
          </p:nvPr>
        </p:nvSpPr>
        <p:spPr/>
        <p:txBody>
          <a:bodyPr>
            <a:normAutofit fontScale="92500"/>
          </a:bodyPr>
          <a:lstStyle/>
          <a:p>
            <a:r>
              <a:rPr lang="en-US" dirty="0"/>
              <a:t>JUnit tests where conducted for each of the modules and packages in the application.</a:t>
            </a:r>
          </a:p>
          <a:p>
            <a:r>
              <a:rPr lang="en-US" dirty="0"/>
              <a:t>Tests were repeated with various use cases and asserted that all functionalities were working as expected.</a:t>
            </a:r>
          </a:p>
          <a:p>
            <a:endParaRPr lang="en-US" dirty="0"/>
          </a:p>
          <a:p>
            <a:endParaRPr lang="en-GB" dirty="0"/>
          </a:p>
        </p:txBody>
      </p:sp>
      <p:sp>
        <p:nvSpPr>
          <p:cNvPr id="5" name="Text Placeholder 4">
            <a:extLst>
              <a:ext uri="{FF2B5EF4-FFF2-40B4-BE49-F238E27FC236}">
                <a16:creationId xmlns:a16="http://schemas.microsoft.com/office/drawing/2014/main" id="{20179A6D-0498-47B0-BA17-84B7E22C91C8}"/>
              </a:ext>
            </a:extLst>
          </p:cNvPr>
          <p:cNvSpPr>
            <a:spLocks noGrp="1"/>
          </p:cNvSpPr>
          <p:nvPr>
            <p:ph type="body" sz="quarter" idx="3"/>
          </p:nvPr>
        </p:nvSpPr>
        <p:spPr/>
        <p:txBody>
          <a:bodyPr/>
          <a:lstStyle/>
          <a:p>
            <a:pPr marL="0" indent="0">
              <a:buNone/>
            </a:pPr>
            <a:r>
              <a:rPr lang="en-US" dirty="0"/>
              <a:t>INTEGRATION TESTING</a:t>
            </a:r>
            <a:endParaRPr lang="en-GB" dirty="0"/>
          </a:p>
        </p:txBody>
      </p:sp>
      <p:sp>
        <p:nvSpPr>
          <p:cNvPr id="6" name="Content Placeholder 5">
            <a:extLst>
              <a:ext uri="{FF2B5EF4-FFF2-40B4-BE49-F238E27FC236}">
                <a16:creationId xmlns:a16="http://schemas.microsoft.com/office/drawing/2014/main" id="{34BEEA04-AAC7-4A90-BDF0-F00AFE5D4355}"/>
              </a:ext>
            </a:extLst>
          </p:cNvPr>
          <p:cNvSpPr>
            <a:spLocks noGrp="1"/>
          </p:cNvSpPr>
          <p:nvPr>
            <p:ph sz="quarter" idx="4"/>
          </p:nvPr>
        </p:nvSpPr>
        <p:spPr/>
        <p:txBody>
          <a:bodyPr>
            <a:normAutofit fontScale="92500"/>
          </a:bodyPr>
          <a:lstStyle/>
          <a:p>
            <a:r>
              <a:rPr lang="en-US" dirty="0"/>
              <a:t>After all unit tests where successful, the packages where tested for integration and compatibility.</a:t>
            </a:r>
          </a:p>
          <a:p>
            <a:r>
              <a:rPr lang="en-US" dirty="0"/>
              <a:t>When necessary, individual packages and modules were reconfigured to adapt for better integration.</a:t>
            </a:r>
          </a:p>
          <a:p>
            <a:endParaRPr lang="en-GB" dirty="0"/>
          </a:p>
        </p:txBody>
      </p:sp>
      <p:sp>
        <p:nvSpPr>
          <p:cNvPr id="7" name="Text Placeholder 6">
            <a:extLst>
              <a:ext uri="{FF2B5EF4-FFF2-40B4-BE49-F238E27FC236}">
                <a16:creationId xmlns:a16="http://schemas.microsoft.com/office/drawing/2014/main" id="{C95C751D-BB6B-437D-BF22-37EB916DE5E0}"/>
              </a:ext>
            </a:extLst>
          </p:cNvPr>
          <p:cNvSpPr>
            <a:spLocks noGrp="1"/>
          </p:cNvSpPr>
          <p:nvPr>
            <p:ph type="body" sz="quarter" idx="10"/>
          </p:nvPr>
        </p:nvSpPr>
        <p:spPr/>
        <p:txBody>
          <a:bodyPr/>
          <a:lstStyle/>
          <a:p>
            <a:pPr marL="0" indent="0">
              <a:buNone/>
            </a:pPr>
            <a:r>
              <a:rPr lang="en-US" dirty="0"/>
              <a:t>VALIDATION TESTS</a:t>
            </a:r>
            <a:endParaRPr lang="en-GB" dirty="0"/>
          </a:p>
        </p:txBody>
      </p:sp>
      <p:sp>
        <p:nvSpPr>
          <p:cNvPr id="8" name="Content Placeholder 7">
            <a:extLst>
              <a:ext uri="{FF2B5EF4-FFF2-40B4-BE49-F238E27FC236}">
                <a16:creationId xmlns:a16="http://schemas.microsoft.com/office/drawing/2014/main" id="{446BF385-05C9-4E9E-955D-A1DBB2342E88}"/>
              </a:ext>
            </a:extLst>
          </p:cNvPr>
          <p:cNvSpPr>
            <a:spLocks noGrp="1"/>
          </p:cNvSpPr>
          <p:nvPr>
            <p:ph sz="quarter" idx="11"/>
          </p:nvPr>
        </p:nvSpPr>
        <p:spPr/>
        <p:txBody>
          <a:bodyPr/>
          <a:lstStyle/>
          <a:p>
            <a:r>
              <a:rPr lang="en-US" dirty="0"/>
              <a:t>Validation tests were achieved with the combined application of data model constraints, controller annotations and UI restrictions.</a:t>
            </a:r>
            <a:endParaRPr lang="en-GB" dirty="0"/>
          </a:p>
        </p:txBody>
      </p:sp>
    </p:spTree>
    <p:extLst>
      <p:ext uri="{BB962C8B-B14F-4D97-AF65-F5344CB8AC3E}">
        <p14:creationId xmlns:p14="http://schemas.microsoft.com/office/powerpoint/2010/main" val="168537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A4DA-C161-4E70-A8F3-8BA3949A74DB}"/>
              </a:ext>
            </a:extLst>
          </p:cNvPr>
          <p:cNvSpPr>
            <a:spLocks noGrp="1"/>
          </p:cNvSpPr>
          <p:nvPr>
            <p:ph type="title"/>
          </p:nvPr>
        </p:nvSpPr>
        <p:spPr>
          <a:xfrm>
            <a:off x="314800" y="668337"/>
            <a:ext cx="370313" cy="5827594"/>
          </a:xfrm>
        </p:spPr>
        <p:txBody>
          <a:bodyPr>
            <a:noAutofit/>
          </a:bodyPr>
          <a:lstStyle/>
          <a:p>
            <a:r>
              <a:rPr lang="en-US" sz="2800" dirty="0"/>
              <a:t>SAMPLE TEST CASES</a:t>
            </a:r>
            <a:endParaRPr lang="en-GB" sz="2800" dirty="0"/>
          </a:p>
        </p:txBody>
      </p:sp>
      <p:sp>
        <p:nvSpPr>
          <p:cNvPr id="3" name="Text Placeholder 2">
            <a:extLst>
              <a:ext uri="{FF2B5EF4-FFF2-40B4-BE49-F238E27FC236}">
                <a16:creationId xmlns:a16="http://schemas.microsoft.com/office/drawing/2014/main" id="{C11C3F22-15E5-4E06-8A3A-051A2157A1FB}"/>
              </a:ext>
            </a:extLst>
          </p:cNvPr>
          <p:cNvSpPr>
            <a:spLocks noGrp="1"/>
          </p:cNvSpPr>
          <p:nvPr>
            <p:ph type="body" idx="1"/>
          </p:nvPr>
        </p:nvSpPr>
        <p:spPr>
          <a:xfrm>
            <a:off x="839788" y="668337"/>
            <a:ext cx="5101538" cy="490537"/>
          </a:xfrm>
        </p:spPr>
        <p:txBody>
          <a:bodyPr/>
          <a:lstStyle/>
          <a:p>
            <a:r>
              <a:rPr lang="en-US" dirty="0"/>
              <a:t>UNIT TESTING</a:t>
            </a:r>
            <a:endParaRPr lang="en-GB" dirty="0"/>
          </a:p>
        </p:txBody>
      </p:sp>
      <p:sp>
        <p:nvSpPr>
          <p:cNvPr id="9" name="Content Placeholder 8">
            <a:extLst>
              <a:ext uri="{FF2B5EF4-FFF2-40B4-BE49-F238E27FC236}">
                <a16:creationId xmlns:a16="http://schemas.microsoft.com/office/drawing/2014/main" id="{6F51CE47-4F7A-4C39-83F6-4C7BDB980343}"/>
              </a:ext>
            </a:extLst>
          </p:cNvPr>
          <p:cNvSpPr>
            <a:spLocks noGrp="1"/>
          </p:cNvSpPr>
          <p:nvPr>
            <p:ph sz="half" idx="2"/>
          </p:nvPr>
        </p:nvSpPr>
        <p:spPr>
          <a:xfrm>
            <a:off x="839788" y="1282891"/>
            <a:ext cx="5101538" cy="3399886"/>
          </a:xfrm>
        </p:spPr>
        <p:txBody>
          <a:bodyPr>
            <a:normAutofit/>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Create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"_id":"5f677262f5dad49355aa7bb0",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“recruiter_id":“recruiter1",</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title”:”Software</a:t>
            </a:r>
            <a:r>
              <a:rPr lang="en-US" sz="1200" dirty="0">
                <a:latin typeface="Open Sans" panose="020B0606030504020204" pitchFamily="34" charset="0"/>
                <a:ea typeface="Open Sans" panose="020B0606030504020204" pitchFamily="34" charset="0"/>
                <a:cs typeface="Open Sans" panose="020B0606030504020204" pitchFamily="34" charset="0"/>
              </a:rPr>
              <a:t> Developer”,</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desc”:”Sample</a:t>
            </a:r>
            <a:r>
              <a:rPr lang="en-US" sz="1200" dirty="0">
                <a:latin typeface="Open Sans" panose="020B0606030504020204" pitchFamily="34" charset="0"/>
                <a:ea typeface="Open Sans" panose="020B0606030504020204" pitchFamily="34" charset="0"/>
                <a:cs typeface="Open Sans" panose="020B0606030504020204" pitchFamily="34" charset="0"/>
              </a:rPr>
              <a:t> test case – software developer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location”:”Place</a:t>
            </a:r>
            <a:r>
              <a:rPr lang="en-US" sz="1200" dirty="0">
                <a:latin typeface="Open Sans" panose="020B0606030504020204" pitchFamily="34" charset="0"/>
                <a:ea typeface="Open Sans" panose="020B0606030504020204" pitchFamily="34" charset="0"/>
                <a:cs typeface="Open Sans" panose="020B0606030504020204" pitchFamily="34" charset="0"/>
              </a:rPr>
              <a:t> ABC”,</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“duration”:”3 months”,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“stipend”: 35000,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last_date</a:t>
            </a:r>
            <a:r>
              <a:rPr lang="en-US" sz="1200" dirty="0">
                <a:latin typeface="Open Sans" panose="020B0606030504020204" pitchFamily="34" charset="0"/>
                <a:ea typeface="Open Sans" panose="020B0606030504020204" pitchFamily="34" charset="0"/>
                <a:cs typeface="Open Sans" panose="020B0606030504020204" pitchFamily="34" charset="0"/>
              </a:rPr>
              <a:t>": {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“$date": "2020-09-28T18:30:00.000Z“</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5" name="Text Placeholder 4">
            <a:extLst>
              <a:ext uri="{FF2B5EF4-FFF2-40B4-BE49-F238E27FC236}">
                <a16:creationId xmlns:a16="http://schemas.microsoft.com/office/drawing/2014/main" id="{CE97B307-E74B-4C2B-8E06-0518BCFFB02D}"/>
              </a:ext>
            </a:extLst>
          </p:cNvPr>
          <p:cNvSpPr>
            <a:spLocks noGrp="1"/>
          </p:cNvSpPr>
          <p:nvPr>
            <p:ph type="body" sz="quarter" idx="3"/>
          </p:nvPr>
        </p:nvSpPr>
        <p:spPr>
          <a:xfrm>
            <a:off x="6250675" y="668337"/>
            <a:ext cx="5104713" cy="490537"/>
          </a:xfrm>
        </p:spPr>
        <p:txBody>
          <a:bodyPr/>
          <a:lstStyle/>
          <a:p>
            <a:pPr marL="0" indent="0">
              <a:buNone/>
            </a:pPr>
            <a:r>
              <a:rPr lang="en-US" dirty="0"/>
              <a:t>INTEGRATION TESTING</a:t>
            </a:r>
            <a:endParaRPr lang="en-GB" dirty="0"/>
          </a:p>
        </p:txBody>
      </p:sp>
      <p:sp>
        <p:nvSpPr>
          <p:cNvPr id="10" name="Content Placeholder 9">
            <a:extLst>
              <a:ext uri="{FF2B5EF4-FFF2-40B4-BE49-F238E27FC236}">
                <a16:creationId xmlns:a16="http://schemas.microsoft.com/office/drawing/2014/main" id="{858F6176-5AC3-4384-831B-9040A681E6AE}"/>
              </a:ext>
            </a:extLst>
          </p:cNvPr>
          <p:cNvSpPr>
            <a:spLocks noGrp="1"/>
          </p:cNvSpPr>
          <p:nvPr>
            <p:ph sz="quarter" idx="4"/>
          </p:nvPr>
        </p:nvSpPr>
        <p:spPr>
          <a:xfrm>
            <a:off x="6250675" y="1282890"/>
            <a:ext cx="5104713" cy="4906771"/>
          </a:xfrm>
        </p:spPr>
        <p:txBody>
          <a:bodyPr>
            <a:noAutofit/>
          </a:bodyPr>
          <a:lstStyle/>
          <a:p>
            <a:pPr marL="0" indent="0">
              <a:spcBef>
                <a:spcPts val="0"/>
              </a:spcBef>
              <a:buNone/>
            </a:pPr>
            <a:r>
              <a:rPr lang="en-US" sz="1200" b="1" dirty="0">
                <a:latin typeface="Open Sans" panose="020B0606030504020204" pitchFamily="34" charset="0"/>
                <a:ea typeface="Open Sans" panose="020B0606030504020204" pitchFamily="34" charset="0"/>
                <a:cs typeface="Open Sans" panose="020B0606030504020204" pitchFamily="34" charset="0"/>
              </a:rPr>
              <a:t>Register College, Update Profile Info</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"_id":"</a:t>
            </a:r>
            <a:r>
              <a:rPr lang="en-US" sz="1100" dirty="0" err="1">
                <a:latin typeface="Open Sans" panose="020B0606030504020204" pitchFamily="34" charset="0"/>
                <a:ea typeface="Open Sans" panose="020B0606030504020204" pitchFamily="34" charset="0"/>
                <a:cs typeface="Open Sans" panose="020B0606030504020204" pitchFamily="34" charset="0"/>
              </a:rPr>
              <a:t>cuiet</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affil_univ":"University</a:t>
            </a:r>
            <a:r>
              <a:rPr lang="en-US" sz="1100" dirty="0">
                <a:latin typeface="Open Sans" panose="020B0606030504020204" pitchFamily="34" charset="0"/>
                <a:ea typeface="Open Sans" panose="020B0606030504020204" pitchFamily="34" charset="0"/>
                <a:cs typeface="Open Sans" panose="020B0606030504020204" pitchFamily="34" charset="0"/>
              </a:rPr>
              <a:t>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"contact":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website":"cuiet.info</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"landph":"049424015261",</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public_email":"exploranovae@gmail.com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"address_line1":"Institute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"address_line2":"",</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"city_or_town":"</a:t>
            </a:r>
            <a:r>
              <a:rPr lang="en-US" sz="1100" dirty="0" err="1">
                <a:latin typeface="Open Sans" panose="020B0606030504020204" pitchFamily="34" charset="0"/>
                <a:ea typeface="Open Sans" panose="020B0606030504020204" pitchFamily="34" charset="0"/>
                <a:cs typeface="Open Sans" panose="020B0606030504020204" pitchFamily="34" charset="0"/>
              </a:rPr>
              <a:t>Thenjipalam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district":"Kozhikode</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state":"Kerala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country":"India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pincode</a:t>
            </a: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"$numberLong":"673333“</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"approval_count":4,</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"password":"$2a$10$C./AIEdRrnk03UJAKJ3U8ufm6LzNHeDrz8z4yD8zjLsNgZMf.ypxK",</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"name":"Institute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"mobile":"9988776655",</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"status":1,"role":"ROLE_COLLEGE","_class":"com.cirp.app.model.College",</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desc":"Institute</a:t>
            </a:r>
            <a:r>
              <a:rPr lang="en-US" sz="1100" dirty="0">
                <a:latin typeface="Open Sans" panose="020B0606030504020204" pitchFamily="34" charset="0"/>
                <a:ea typeface="Open Sans" panose="020B0606030504020204" pitchFamily="34" charset="0"/>
                <a:cs typeface="Open Sans" panose="020B0606030504020204" pitchFamily="34" charset="0"/>
              </a:rPr>
              <a:t> of Engineering and Technology is a Self-Financing Engineering College run by the University of Calicut. The institute was established in the year 2001 with the aim to promote education and research in the field of engineering and technology and to groom the young men and women into high-quality technical personnel useful to the society”</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endParaRPr lang="en-GB"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6">
            <a:extLst>
              <a:ext uri="{FF2B5EF4-FFF2-40B4-BE49-F238E27FC236}">
                <a16:creationId xmlns:a16="http://schemas.microsoft.com/office/drawing/2014/main" id="{632874AC-702B-4216-965E-614F9A0C7422}"/>
              </a:ext>
            </a:extLst>
          </p:cNvPr>
          <p:cNvSpPr>
            <a:spLocks noGrp="1"/>
          </p:cNvSpPr>
          <p:nvPr>
            <p:ph type="body" sz="quarter" idx="10"/>
          </p:nvPr>
        </p:nvSpPr>
        <p:spPr>
          <a:xfrm>
            <a:off x="836612" y="4805200"/>
            <a:ext cx="5101538" cy="490537"/>
          </a:xfrm>
        </p:spPr>
        <p:txBody>
          <a:bodyPr/>
          <a:lstStyle/>
          <a:p>
            <a:pPr marL="0" indent="0">
              <a:buNone/>
            </a:pPr>
            <a:r>
              <a:rPr lang="en-US" dirty="0"/>
              <a:t>VALIDATION TESTS</a:t>
            </a:r>
            <a:endParaRPr lang="en-GB" dirty="0"/>
          </a:p>
        </p:txBody>
      </p:sp>
      <p:sp>
        <p:nvSpPr>
          <p:cNvPr id="24" name="Content Placeholder 7">
            <a:extLst>
              <a:ext uri="{FF2B5EF4-FFF2-40B4-BE49-F238E27FC236}">
                <a16:creationId xmlns:a16="http://schemas.microsoft.com/office/drawing/2014/main" id="{14F0C21B-C6AC-4D8F-B204-DEE1AA134B04}"/>
              </a:ext>
            </a:extLst>
          </p:cNvPr>
          <p:cNvSpPr>
            <a:spLocks noGrp="1"/>
          </p:cNvSpPr>
          <p:nvPr>
            <p:ph sz="quarter" idx="11"/>
          </p:nvPr>
        </p:nvSpPr>
        <p:spPr>
          <a:xfrm>
            <a:off x="836612" y="5418160"/>
            <a:ext cx="5101538" cy="771501"/>
          </a:xfrm>
        </p:spPr>
        <p:txBody>
          <a:bodyPr>
            <a:normAutofit/>
          </a:bodyPr>
          <a:lstStyle/>
          <a:p>
            <a:pPr>
              <a:spcBef>
                <a:spcPts val="0"/>
              </a:spcBef>
              <a:defRPr/>
            </a:pPr>
            <a:r>
              <a:rPr kumimoji="0" lang="en-US" sz="16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Sample screenshots for validation tests are included in the following slides</a:t>
            </a:r>
            <a:endParaRPr lang="en-GB" sz="3600" dirty="0"/>
          </a:p>
        </p:txBody>
      </p:sp>
    </p:spTree>
    <p:extLst>
      <p:ext uri="{BB962C8B-B14F-4D97-AF65-F5344CB8AC3E}">
        <p14:creationId xmlns:p14="http://schemas.microsoft.com/office/powerpoint/2010/main" val="1266195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A8E66-A3D1-4E6E-B6FB-D18A9DC81AA7}"/>
              </a:ext>
            </a:extLst>
          </p:cNvPr>
          <p:cNvPicPr>
            <a:picLocks noChangeAspect="1"/>
          </p:cNvPicPr>
          <p:nvPr/>
        </p:nvPicPr>
        <p:blipFill rotWithShape="1">
          <a:blip r:embed="rId2"/>
          <a:srcRect t="12139"/>
          <a:stretch/>
        </p:blipFill>
        <p:spPr>
          <a:xfrm>
            <a:off x="1231005" y="719919"/>
            <a:ext cx="9729990" cy="5034898"/>
          </a:xfrm>
          <a:prstGeom prst="rect">
            <a:avLst/>
          </a:prstGeom>
        </p:spPr>
      </p:pic>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369332"/>
          </a:xfrm>
          <a:prstGeom prst="rect">
            <a:avLst/>
          </a:prstGeom>
          <a:noFill/>
        </p:spPr>
        <p:txBody>
          <a:bodyPr wrap="square" rtlCol="0">
            <a:spAutoFit/>
          </a:bodyPr>
          <a:lstStyle/>
          <a:p>
            <a:pPr algn="ctr"/>
            <a:r>
              <a:rPr lang="en-US" dirty="0"/>
              <a:t>Homepage displayed to a user when the account is pending approval from administrators</a:t>
            </a:r>
            <a:endParaRPr lang="en-IN" dirty="0"/>
          </a:p>
        </p:txBody>
      </p:sp>
    </p:spTree>
    <p:extLst>
      <p:ext uri="{BB962C8B-B14F-4D97-AF65-F5344CB8AC3E}">
        <p14:creationId xmlns:p14="http://schemas.microsoft.com/office/powerpoint/2010/main" val="1592452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646331"/>
          </a:xfrm>
          <a:prstGeom prst="rect">
            <a:avLst/>
          </a:prstGeom>
          <a:noFill/>
        </p:spPr>
        <p:txBody>
          <a:bodyPr wrap="square" rtlCol="0">
            <a:spAutoFit/>
          </a:bodyPr>
          <a:lstStyle/>
          <a:p>
            <a:pPr algn="ctr"/>
            <a:r>
              <a:rPr lang="en-US" dirty="0"/>
              <a:t>Input validation in UI, the form cannot be submitted without filling all required fields. </a:t>
            </a:r>
          </a:p>
          <a:p>
            <a:pPr algn="ctr"/>
            <a:r>
              <a:rPr lang="en-US" dirty="0"/>
              <a:t>Red border is used to indicate invalid input. Green border for password inputs indicate passwords are matching.</a:t>
            </a:r>
            <a:endParaRPr lang="en-IN" dirty="0"/>
          </a:p>
        </p:txBody>
      </p:sp>
      <p:pic>
        <p:nvPicPr>
          <p:cNvPr id="5" name="Picture 4">
            <a:extLst>
              <a:ext uri="{FF2B5EF4-FFF2-40B4-BE49-F238E27FC236}">
                <a16:creationId xmlns:a16="http://schemas.microsoft.com/office/drawing/2014/main" id="{326C169B-A7D0-47E2-B26B-F0FF292EC51F}"/>
              </a:ext>
            </a:extLst>
          </p:cNvPr>
          <p:cNvPicPr>
            <a:picLocks noChangeAspect="1"/>
          </p:cNvPicPr>
          <p:nvPr/>
        </p:nvPicPr>
        <p:blipFill rotWithShape="1">
          <a:blip r:embed="rId2"/>
          <a:srcRect t="12937" b="-2693"/>
          <a:stretch/>
        </p:blipFill>
        <p:spPr>
          <a:xfrm>
            <a:off x="1178270" y="586854"/>
            <a:ext cx="9835460" cy="5199164"/>
          </a:xfrm>
          <a:prstGeom prst="rect">
            <a:avLst/>
          </a:prstGeom>
        </p:spPr>
      </p:pic>
    </p:spTree>
    <p:extLst>
      <p:ext uri="{BB962C8B-B14F-4D97-AF65-F5344CB8AC3E}">
        <p14:creationId xmlns:p14="http://schemas.microsoft.com/office/powerpoint/2010/main" val="342722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E834-C1C0-4AE6-9625-C75B30E2C3E1}"/>
              </a:ext>
            </a:extLst>
          </p:cNvPr>
          <p:cNvSpPr>
            <a:spLocks noGrp="1"/>
          </p:cNvSpPr>
          <p:nvPr>
            <p:ph type="title"/>
          </p:nvPr>
        </p:nvSpPr>
        <p:spPr/>
        <p:txBody>
          <a:bodyPr>
            <a:normAutofit/>
          </a:bodyPr>
          <a:lstStyle/>
          <a:p>
            <a:r>
              <a:rPr lang="en-IN" sz="4400" b="1" dirty="0">
                <a:solidFill>
                  <a:srgbClr val="2279BE"/>
                </a:solidFill>
                <a:latin typeface="+mj-lt"/>
                <a:ea typeface="+mj-ea"/>
                <a:cs typeface="+mj-cs"/>
              </a:rPr>
              <a:t>FUTURE</a:t>
            </a:r>
            <a:r>
              <a:rPr lang="en-IN" dirty="0"/>
              <a:t>  </a:t>
            </a:r>
            <a:r>
              <a:rPr lang="en-IN" sz="4400" b="1" dirty="0">
                <a:solidFill>
                  <a:srgbClr val="2279BE"/>
                </a:solidFill>
                <a:latin typeface="+mj-lt"/>
                <a:ea typeface="+mj-ea"/>
                <a:cs typeface="+mj-cs"/>
              </a:rPr>
              <a:t>PERSPECTIVES</a:t>
            </a:r>
            <a:endParaRPr lang="en-GB" dirty="0"/>
          </a:p>
        </p:txBody>
      </p:sp>
      <p:sp>
        <p:nvSpPr>
          <p:cNvPr id="3" name="Content Placeholder 2">
            <a:extLst>
              <a:ext uri="{FF2B5EF4-FFF2-40B4-BE49-F238E27FC236}">
                <a16:creationId xmlns:a16="http://schemas.microsoft.com/office/drawing/2014/main" id="{8C852DC8-03B7-4CE3-A5E5-CB9355B4D66A}"/>
              </a:ext>
            </a:extLst>
          </p:cNvPr>
          <p:cNvSpPr>
            <a:spLocks noGrp="1"/>
          </p:cNvSpPr>
          <p:nvPr>
            <p:ph idx="1"/>
          </p:nvPr>
        </p:nvSpPr>
        <p:spPr/>
        <p:txBody>
          <a:bodyPr/>
          <a:lstStyle/>
          <a:p>
            <a:pPr marL="457200" indent="-457200">
              <a:buFont typeface="Arial" panose="020B0604020202020204" pitchFamily="34" charset="0"/>
              <a:buChar char="•"/>
            </a:pPr>
            <a:r>
              <a:rPr lang="en-IN" sz="2800" dirty="0">
                <a:solidFill>
                  <a:srgbClr val="2D3E50"/>
                </a:solidFill>
              </a:rPr>
              <a:t>Finding a job opportunity as per your choice and qualifications becomes much easier through career information and recruitment portal.</a:t>
            </a:r>
          </a:p>
          <a:p>
            <a:pPr marL="457200" indent="-457200">
              <a:buFont typeface="Arial" panose="020B0604020202020204" pitchFamily="34" charset="0"/>
              <a:buChar char="•"/>
            </a:pPr>
            <a:r>
              <a:rPr lang="en-IN" sz="2800" dirty="0">
                <a:solidFill>
                  <a:srgbClr val="2D3E50"/>
                </a:solidFill>
              </a:rPr>
              <a:t>Recruiters will be able to find candidates with good skills based on their own recruitment criteria.</a:t>
            </a:r>
          </a:p>
          <a:p>
            <a:pPr marL="457200" indent="-457200">
              <a:buFont typeface="Arial" panose="020B0604020202020204" pitchFamily="34" charset="0"/>
              <a:buChar char="•"/>
            </a:pPr>
            <a:r>
              <a:rPr lang="en-IN" sz="2800" dirty="0">
                <a:solidFill>
                  <a:srgbClr val="2D3E50"/>
                </a:solidFill>
              </a:rPr>
              <a:t>The application can potentially replace manually maintained system for campus recruitments.</a:t>
            </a:r>
          </a:p>
          <a:p>
            <a:pPr marL="457200" indent="-457200">
              <a:buFont typeface="Arial" panose="020B0604020202020204" pitchFamily="34" charset="0"/>
              <a:buChar char="•"/>
            </a:pPr>
            <a:r>
              <a:rPr lang="en-IN" sz="2800" dirty="0">
                <a:solidFill>
                  <a:srgbClr val="2D3E50"/>
                </a:solidFill>
              </a:rPr>
              <a:t>Future development scopes for the application include job/candidate suggestions using AI, advanced application tracking, etc.</a:t>
            </a:r>
          </a:p>
        </p:txBody>
      </p:sp>
    </p:spTree>
    <p:extLst>
      <p:ext uri="{BB962C8B-B14F-4D97-AF65-F5344CB8AC3E}">
        <p14:creationId xmlns:p14="http://schemas.microsoft.com/office/powerpoint/2010/main" val="1388169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provided us practical knowledge about Java enterprise web application development using spring boot and spring security frameworks, and MongoDB platform. </a:t>
            </a:r>
          </a:p>
          <a:p>
            <a:r>
              <a:rPr lang="en-US" dirty="0"/>
              <a:t>The application offers simple and interactive forms, which helps users to access data through a secure gateway.</a:t>
            </a:r>
          </a:p>
          <a:p>
            <a:r>
              <a:rPr lang="en-US" dirty="0"/>
              <a:t>The developed system is efficient and commercially deployable.</a:t>
            </a:r>
          </a:p>
          <a:p>
            <a:r>
              <a:rPr lang="en-US" dirty="0"/>
              <a:t>Job aspirants, recruiters and colleges can take advantage of this web application as an excellent job board.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a:xfrm>
            <a:off x="838200" y="703565"/>
            <a:ext cx="10515600" cy="776288"/>
          </a:xfrm>
        </p:spPr>
        <p:txBody>
          <a:bodyPr/>
          <a:lstStyle/>
          <a:p>
            <a:r>
              <a:rPr lang="en-US" dirty="0"/>
              <a:t>REFERENCES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a:xfrm>
            <a:off x="838199" y="1479853"/>
            <a:ext cx="10898876" cy="4674582"/>
          </a:xfrm>
        </p:spPr>
        <p:txBody>
          <a:bodyPr>
            <a:noAutofit/>
          </a:bodyPr>
          <a:lstStyle/>
          <a:p>
            <a:pPr marL="900113" indent="-900113">
              <a:lnSpc>
                <a:spcPts val="3360"/>
              </a:lnSpc>
              <a:spcBef>
                <a:spcPts val="0"/>
              </a:spcBef>
              <a:buNone/>
            </a:pPr>
            <a:r>
              <a:rPr lang="en-GB" sz="2600" dirty="0"/>
              <a:t>[1]	</a:t>
            </a:r>
            <a:r>
              <a:rPr lang="en-GB" sz="2600" dirty="0" err="1"/>
              <a:t>Rajib</a:t>
            </a:r>
            <a:r>
              <a:rPr lang="en-GB" sz="2600" dirty="0"/>
              <a:t> Mall, </a:t>
            </a:r>
            <a:r>
              <a:rPr lang="en-GB" sz="2600" i="1" dirty="0"/>
              <a:t>Fundamentals of Software Engineering</a:t>
            </a:r>
            <a:r>
              <a:rPr lang="en-GB" sz="2600" dirty="0"/>
              <a:t>, 2</a:t>
            </a:r>
            <a:r>
              <a:rPr lang="en-GB" sz="2600" baseline="30000" dirty="0"/>
              <a:t>nd</a:t>
            </a:r>
            <a:r>
              <a:rPr lang="en-GB" sz="2600" dirty="0"/>
              <a:t> ed., IN: PHI, 2003</a:t>
            </a:r>
          </a:p>
          <a:p>
            <a:pPr marL="900113" indent="-900113">
              <a:lnSpc>
                <a:spcPts val="3360"/>
              </a:lnSpc>
              <a:spcBef>
                <a:spcPts val="0"/>
              </a:spcBef>
              <a:buNone/>
            </a:pPr>
            <a:r>
              <a:rPr lang="en-GB" sz="2600" dirty="0"/>
              <a:t>[2]	Pankaj </a:t>
            </a:r>
            <a:r>
              <a:rPr lang="en-GB" sz="2600" dirty="0" err="1"/>
              <a:t>Jalote</a:t>
            </a:r>
            <a:r>
              <a:rPr lang="en-GB" sz="2600" dirty="0"/>
              <a:t>, </a:t>
            </a:r>
            <a:r>
              <a:rPr lang="en-GB" sz="2600" i="1" dirty="0"/>
              <a:t>A Concise Introduction to Software Engineering, </a:t>
            </a:r>
            <a:r>
              <a:rPr lang="en-GB" sz="2600" dirty="0"/>
              <a:t>1</a:t>
            </a:r>
            <a:r>
              <a:rPr lang="en-GB" sz="2600" baseline="30000" dirty="0"/>
              <a:t>st </a:t>
            </a:r>
            <a:r>
              <a:rPr lang="en-GB" sz="2600" dirty="0"/>
              <a:t>ed., UK: Springer,  2008. [E-book] Available: Springer e-book</a:t>
            </a:r>
          </a:p>
          <a:p>
            <a:pPr marL="900113" indent="-900113">
              <a:lnSpc>
                <a:spcPts val="3360"/>
              </a:lnSpc>
              <a:spcBef>
                <a:spcPts val="0"/>
              </a:spcBef>
              <a:buNone/>
            </a:pPr>
            <a:r>
              <a:rPr lang="en-GB" sz="2600" dirty="0"/>
              <a:t>[3]	</a:t>
            </a:r>
            <a:r>
              <a:rPr lang="en-US" sz="2600" dirty="0"/>
              <a:t>Barber L. (Mar 2006). e-Recruitment  Developments. Institute  for Employment  Studies,  Brighton. [Online] Available: </a:t>
            </a:r>
            <a:r>
              <a:rPr lang="en-US" sz="2600" dirty="0">
                <a:hlinkClick r:id="rId2"/>
              </a:rPr>
              <a:t>https://www.employment-studies.co.uk/resource/erecruitment-developments</a:t>
            </a:r>
            <a:endParaRPr lang="en-US" sz="2600" dirty="0"/>
          </a:p>
          <a:p>
            <a:pPr marL="900113" indent="-900113">
              <a:lnSpc>
                <a:spcPts val="3360"/>
              </a:lnSpc>
              <a:spcBef>
                <a:spcPts val="0"/>
              </a:spcBef>
              <a:buNone/>
            </a:pPr>
            <a:r>
              <a:rPr lang="en-US" sz="2600" dirty="0"/>
              <a:t>[4]	</a:t>
            </a:r>
            <a:r>
              <a:rPr lang="en-US" sz="2600" dirty="0" err="1"/>
              <a:t>Ranga</a:t>
            </a:r>
            <a:r>
              <a:rPr lang="en-US" sz="2600" dirty="0"/>
              <a:t> Karanam, </a:t>
            </a:r>
            <a:r>
              <a:rPr lang="en-US" sz="2600" i="1" dirty="0"/>
              <a:t>Creating a Web Application with Spring Boot</a:t>
            </a:r>
            <a:r>
              <a:rPr lang="en-US" sz="2600" dirty="0"/>
              <a:t>, </a:t>
            </a:r>
            <a:r>
              <a:rPr lang="en-US" sz="2600" dirty="0" err="1"/>
              <a:t>DZone</a:t>
            </a:r>
            <a:r>
              <a:rPr lang="en-US" sz="2600" dirty="0"/>
              <a:t>, Jun. 02, 2017. Accessed on: Jul. 08, 2020. [Online] Available: </a:t>
            </a:r>
            <a:r>
              <a:rPr lang="en-US" sz="2600" dirty="0">
                <a:hlinkClick r:id="rId3"/>
              </a:rPr>
              <a:t>https://dzone.com/articles/creating-a-web-application-with-spring-boot</a:t>
            </a:r>
            <a:endParaRPr lang="en-US" sz="2600" dirty="0"/>
          </a:p>
        </p:txBody>
      </p:sp>
    </p:spTree>
    <p:extLst>
      <p:ext uri="{BB962C8B-B14F-4D97-AF65-F5344CB8AC3E}">
        <p14:creationId xmlns:p14="http://schemas.microsoft.com/office/powerpoint/2010/main" val="189305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558A0-16AF-40A2-94AF-AFFDBFB63E72}"/>
              </a:ext>
            </a:extLst>
          </p:cNvPr>
          <p:cNvSpPr>
            <a:spLocks noGrp="1"/>
          </p:cNvSpPr>
          <p:nvPr>
            <p:ph type="title"/>
          </p:nvPr>
        </p:nvSpPr>
        <p:spPr/>
        <p:txBody>
          <a:bodyPr/>
          <a:lstStyle/>
          <a:p>
            <a:r>
              <a:rPr lang="en-US" dirty="0"/>
              <a:t>THANK YOU!</a:t>
            </a:r>
            <a:endParaRPr lang="en-GB" dirty="0"/>
          </a:p>
        </p:txBody>
      </p:sp>
    </p:spTree>
    <p:extLst>
      <p:ext uri="{BB962C8B-B14F-4D97-AF65-F5344CB8AC3E}">
        <p14:creationId xmlns:p14="http://schemas.microsoft.com/office/powerpoint/2010/main" val="49246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SRS DOCUMENT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r>
              <a:rPr lang="en-US" dirty="0"/>
              <a:t>Software Requirements Specification (SRS), documents all expected functionalities of a system/application by the end user.</a:t>
            </a:r>
          </a:p>
          <a:p>
            <a:pPr marL="0" indent="0">
              <a:buNone/>
            </a:pPr>
            <a:r>
              <a:rPr lang="en-US" dirty="0"/>
              <a:t>Our SRS Document for this project can be found from </a:t>
            </a:r>
            <a:r>
              <a:rPr lang="en-US" dirty="0">
                <a:hlinkClick r:id="rId2"/>
              </a:rPr>
              <a:t>here</a:t>
            </a:r>
            <a:r>
              <a:rPr lang="en-US" dirty="0"/>
              <a:t>.</a:t>
            </a:r>
            <a:endParaRPr lang="en-GB" dirty="0"/>
          </a:p>
        </p:txBody>
      </p:sp>
    </p:spTree>
    <p:extLst>
      <p:ext uri="{BB962C8B-B14F-4D97-AF65-F5344CB8AC3E}">
        <p14:creationId xmlns:p14="http://schemas.microsoft.com/office/powerpoint/2010/main" val="40818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a:xfrm>
            <a:off x="838200" y="681037"/>
            <a:ext cx="10515600" cy="776288"/>
          </a:xfrm>
        </p:spPr>
        <p:txBody>
          <a:bodyPr/>
          <a:lstStyle/>
          <a:p>
            <a:r>
              <a:rPr lang="en-US" dirty="0"/>
              <a:t>DESIGN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248100269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2993</TotalTime>
  <Words>2438</Words>
  <Application>Microsoft Office PowerPoint</Application>
  <PresentationFormat>Widescreen</PresentationFormat>
  <Paragraphs>302</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Open Sans</vt:lpstr>
      <vt:lpstr>Tw Cen MT</vt:lpstr>
      <vt:lpstr>Office Theme</vt:lpstr>
      <vt:lpstr>CAREER INFORMATION AND RECRUITMENT PORTAL</vt:lpstr>
      <vt:lpstr>PowerPoint Presentation</vt:lpstr>
      <vt:lpstr>PROBLEM STATEMENT</vt:lpstr>
      <vt:lpstr>MOTIVATION</vt:lpstr>
      <vt:lpstr>OBJECTIVES</vt:lpstr>
      <vt:lpstr>SYSTEM STUDY</vt:lpstr>
      <vt:lpstr>REQUIREMENTS GATHERING AND ANALYSIS</vt:lpstr>
      <vt:lpstr>SRS DOCUMENT</vt:lpstr>
      <vt:lpstr>DESIGN</vt:lpstr>
      <vt:lpstr>DATA FLOW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SAMPLE TEST CASES</vt:lpstr>
      <vt:lpstr>PowerPoint Presentation</vt:lpstr>
      <vt:lpstr>PowerPoint Presentation</vt:lpstr>
      <vt:lpstr>FUTURE  PERSPECTIVES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Jincy P Janardhanan;Alka Bhagavaldas K;Aleena Sunny;Ameena Shirin</dc:creator>
  <cp:lastModifiedBy>Jincy P Janardhanan</cp:lastModifiedBy>
  <cp:revision>148</cp:revision>
  <dcterms:created xsi:type="dcterms:W3CDTF">2020-07-02T15:00:17Z</dcterms:created>
  <dcterms:modified xsi:type="dcterms:W3CDTF">2020-09-26T04:24:47Z</dcterms:modified>
</cp:coreProperties>
</file>